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59" r:id="rId3"/>
    <p:sldId id="268" r:id="rId4"/>
    <p:sldId id="269" r:id="rId5"/>
    <p:sldId id="257" r:id="rId6"/>
    <p:sldId id="270" r:id="rId7"/>
    <p:sldId id="258" r:id="rId8"/>
    <p:sldId id="272" r:id="rId9"/>
    <p:sldId id="271" r:id="rId10"/>
    <p:sldId id="261" r:id="rId11"/>
    <p:sldId id="273" r:id="rId12"/>
    <p:sldId id="262" r:id="rId13"/>
    <p:sldId id="263" r:id="rId14"/>
    <p:sldId id="276" r:id="rId15"/>
    <p:sldId id="264" r:id="rId16"/>
    <p:sldId id="274" r:id="rId17"/>
    <p:sldId id="265" r:id="rId18"/>
    <p:sldId id="275" r:id="rId19"/>
    <p:sldId id="277" r:id="rId20"/>
    <p:sldId id="266" r:id="rId21"/>
    <p:sldId id="267" r:id="rId22"/>
    <p:sldId id="278" r:id="rId23"/>
  </p:sldIdLst>
  <p:sldSz cx="9144000" cy="6858000" type="screen4x3"/>
  <p:notesSz cx="6623050" cy="98107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3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70200" cy="49053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751263" y="0"/>
            <a:ext cx="2870200" cy="490538"/>
          </a:xfrm>
          <a:prstGeom prst="rect">
            <a:avLst/>
          </a:prstGeom>
        </p:spPr>
        <p:txBody>
          <a:bodyPr vert="horz" lIns="91440" tIns="45720" rIns="91440" bIns="45720" rtlCol="0"/>
          <a:lstStyle>
            <a:lvl1pPr algn="r">
              <a:defRPr sz="1200"/>
            </a:lvl1pPr>
          </a:lstStyle>
          <a:p>
            <a:fld id="{D010CF08-CA46-4B8A-A333-A285864F6A4C}" type="datetimeFigureOut">
              <a:rPr lang="el-GR" smtClean="0"/>
              <a:t>16/5/2014</a:t>
            </a:fld>
            <a:endParaRPr lang="el-GR"/>
          </a:p>
        </p:txBody>
      </p:sp>
      <p:sp>
        <p:nvSpPr>
          <p:cNvPr id="4" name="Footer Placeholder 3"/>
          <p:cNvSpPr>
            <a:spLocks noGrp="1"/>
          </p:cNvSpPr>
          <p:nvPr>
            <p:ph type="ftr" sz="quarter" idx="2"/>
          </p:nvPr>
        </p:nvSpPr>
        <p:spPr>
          <a:xfrm>
            <a:off x="0" y="9318625"/>
            <a:ext cx="2870200" cy="490538"/>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751263" y="9318625"/>
            <a:ext cx="2870200" cy="490538"/>
          </a:xfrm>
          <a:prstGeom prst="rect">
            <a:avLst/>
          </a:prstGeom>
        </p:spPr>
        <p:txBody>
          <a:bodyPr vert="horz" lIns="91440" tIns="45720" rIns="91440" bIns="45720" rtlCol="0" anchor="b"/>
          <a:lstStyle>
            <a:lvl1pPr algn="r">
              <a:defRPr sz="1200"/>
            </a:lvl1pPr>
          </a:lstStyle>
          <a:p>
            <a:fld id="{EF9207B7-65DC-4D43-A2AC-516C8C7BCED0}" type="slidenum">
              <a:rPr lang="el-GR" smtClean="0"/>
              <a:t>‹#›</a:t>
            </a:fld>
            <a:endParaRPr lang="el-GR"/>
          </a:p>
        </p:txBody>
      </p:sp>
    </p:spTree>
    <p:extLst>
      <p:ext uri="{BB962C8B-B14F-4D97-AF65-F5344CB8AC3E}">
        <p14:creationId xmlns:p14="http://schemas.microsoft.com/office/powerpoint/2010/main" val="28077833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D6CD9E16-3D04-4941-943F-354B33D20AAB}" type="datetimeFigureOut">
              <a:rPr lang="el-GR" smtClean="0"/>
              <a:t>16/5/2014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AF6358-E76B-4709-9072-044B11615BF9}" type="slidenum">
              <a:rPr lang="el-GR" smtClean="0"/>
              <a:t>‹#›</a:t>
            </a:fld>
            <a:endParaRPr lang="el-GR"/>
          </a:p>
        </p:txBody>
      </p:sp>
    </p:spTree>
    <p:extLst>
      <p:ext uri="{BB962C8B-B14F-4D97-AF65-F5344CB8AC3E}">
        <p14:creationId xmlns:p14="http://schemas.microsoft.com/office/powerpoint/2010/main" val="3200455867"/>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6CD9E16-3D04-4941-943F-354B33D20AAB}" type="datetimeFigureOut">
              <a:rPr lang="el-GR" smtClean="0"/>
              <a:t>16/5/2014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AF6358-E76B-4709-9072-044B11615BF9}" type="slidenum">
              <a:rPr lang="el-GR" smtClean="0"/>
              <a:t>‹#›</a:t>
            </a:fld>
            <a:endParaRPr lang="el-GR"/>
          </a:p>
        </p:txBody>
      </p:sp>
    </p:spTree>
    <p:extLst>
      <p:ext uri="{BB962C8B-B14F-4D97-AF65-F5344CB8AC3E}">
        <p14:creationId xmlns:p14="http://schemas.microsoft.com/office/powerpoint/2010/main" val="2196369409"/>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6CD9E16-3D04-4941-943F-354B33D20AAB}" type="datetimeFigureOut">
              <a:rPr lang="el-GR" smtClean="0"/>
              <a:t>16/5/2014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AF6358-E76B-4709-9072-044B11615BF9}" type="slidenum">
              <a:rPr lang="el-GR" smtClean="0"/>
              <a:t>‹#›</a:t>
            </a:fld>
            <a:endParaRPr lang="el-GR"/>
          </a:p>
        </p:txBody>
      </p:sp>
    </p:spTree>
    <p:extLst>
      <p:ext uri="{BB962C8B-B14F-4D97-AF65-F5344CB8AC3E}">
        <p14:creationId xmlns:p14="http://schemas.microsoft.com/office/powerpoint/2010/main" val="3163993284"/>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6CD9E16-3D04-4941-943F-354B33D20AAB}" type="datetimeFigureOut">
              <a:rPr lang="el-GR" smtClean="0"/>
              <a:t>16/5/2014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AF6358-E76B-4709-9072-044B11615BF9}" type="slidenum">
              <a:rPr lang="el-GR" smtClean="0"/>
              <a:t>‹#›</a:t>
            </a:fld>
            <a:endParaRPr lang="el-GR"/>
          </a:p>
        </p:txBody>
      </p:sp>
    </p:spTree>
    <p:extLst>
      <p:ext uri="{BB962C8B-B14F-4D97-AF65-F5344CB8AC3E}">
        <p14:creationId xmlns:p14="http://schemas.microsoft.com/office/powerpoint/2010/main" val="2770610940"/>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CD9E16-3D04-4941-943F-354B33D20AAB}" type="datetimeFigureOut">
              <a:rPr lang="el-GR" smtClean="0"/>
              <a:t>16/5/2014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AF6358-E76B-4709-9072-044B11615BF9}" type="slidenum">
              <a:rPr lang="el-GR" smtClean="0"/>
              <a:t>‹#›</a:t>
            </a:fld>
            <a:endParaRPr lang="el-GR"/>
          </a:p>
        </p:txBody>
      </p:sp>
    </p:spTree>
    <p:extLst>
      <p:ext uri="{BB962C8B-B14F-4D97-AF65-F5344CB8AC3E}">
        <p14:creationId xmlns:p14="http://schemas.microsoft.com/office/powerpoint/2010/main" val="1871046403"/>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D6CD9E16-3D04-4941-943F-354B33D20AAB}" type="datetimeFigureOut">
              <a:rPr lang="el-GR" smtClean="0"/>
              <a:t>16/5/2014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FAF6358-E76B-4709-9072-044B11615BF9}" type="slidenum">
              <a:rPr lang="el-GR" smtClean="0"/>
              <a:t>‹#›</a:t>
            </a:fld>
            <a:endParaRPr lang="el-GR"/>
          </a:p>
        </p:txBody>
      </p:sp>
    </p:spTree>
    <p:extLst>
      <p:ext uri="{BB962C8B-B14F-4D97-AF65-F5344CB8AC3E}">
        <p14:creationId xmlns:p14="http://schemas.microsoft.com/office/powerpoint/2010/main" val="1365869720"/>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D6CD9E16-3D04-4941-943F-354B33D20AAB}" type="datetimeFigureOut">
              <a:rPr lang="el-GR" smtClean="0"/>
              <a:t>16/5/2014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FAF6358-E76B-4709-9072-044B11615BF9}" type="slidenum">
              <a:rPr lang="el-GR" smtClean="0"/>
              <a:t>‹#›</a:t>
            </a:fld>
            <a:endParaRPr lang="el-GR"/>
          </a:p>
        </p:txBody>
      </p:sp>
    </p:spTree>
    <p:extLst>
      <p:ext uri="{BB962C8B-B14F-4D97-AF65-F5344CB8AC3E}">
        <p14:creationId xmlns:p14="http://schemas.microsoft.com/office/powerpoint/2010/main" val="1148447852"/>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D6CD9E16-3D04-4941-943F-354B33D20AAB}" type="datetimeFigureOut">
              <a:rPr lang="el-GR" smtClean="0"/>
              <a:t>16/5/2014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FAF6358-E76B-4709-9072-044B11615BF9}" type="slidenum">
              <a:rPr lang="el-GR" smtClean="0"/>
              <a:t>‹#›</a:t>
            </a:fld>
            <a:endParaRPr lang="el-GR"/>
          </a:p>
        </p:txBody>
      </p:sp>
    </p:spTree>
    <p:extLst>
      <p:ext uri="{BB962C8B-B14F-4D97-AF65-F5344CB8AC3E}">
        <p14:creationId xmlns:p14="http://schemas.microsoft.com/office/powerpoint/2010/main" val="4216354837"/>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CD9E16-3D04-4941-943F-354B33D20AAB}" type="datetimeFigureOut">
              <a:rPr lang="el-GR" smtClean="0"/>
              <a:t>16/5/2014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FAF6358-E76B-4709-9072-044B11615BF9}" type="slidenum">
              <a:rPr lang="el-GR" smtClean="0"/>
              <a:t>‹#›</a:t>
            </a:fld>
            <a:endParaRPr lang="el-GR"/>
          </a:p>
        </p:txBody>
      </p:sp>
    </p:spTree>
    <p:extLst>
      <p:ext uri="{BB962C8B-B14F-4D97-AF65-F5344CB8AC3E}">
        <p14:creationId xmlns:p14="http://schemas.microsoft.com/office/powerpoint/2010/main" val="1973725677"/>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CD9E16-3D04-4941-943F-354B33D20AAB}" type="datetimeFigureOut">
              <a:rPr lang="el-GR" smtClean="0"/>
              <a:t>16/5/2014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FAF6358-E76B-4709-9072-044B11615BF9}" type="slidenum">
              <a:rPr lang="el-GR" smtClean="0"/>
              <a:t>‹#›</a:t>
            </a:fld>
            <a:endParaRPr lang="el-GR"/>
          </a:p>
        </p:txBody>
      </p:sp>
    </p:spTree>
    <p:extLst>
      <p:ext uri="{BB962C8B-B14F-4D97-AF65-F5344CB8AC3E}">
        <p14:creationId xmlns:p14="http://schemas.microsoft.com/office/powerpoint/2010/main" val="889460159"/>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CD9E16-3D04-4941-943F-354B33D20AAB}" type="datetimeFigureOut">
              <a:rPr lang="el-GR" smtClean="0"/>
              <a:t>16/5/2014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FAF6358-E76B-4709-9072-044B11615BF9}" type="slidenum">
              <a:rPr lang="el-GR" smtClean="0"/>
              <a:t>‹#›</a:t>
            </a:fld>
            <a:endParaRPr lang="el-GR"/>
          </a:p>
        </p:txBody>
      </p:sp>
    </p:spTree>
    <p:extLst>
      <p:ext uri="{BB962C8B-B14F-4D97-AF65-F5344CB8AC3E}">
        <p14:creationId xmlns:p14="http://schemas.microsoft.com/office/powerpoint/2010/main" val="2227146630"/>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0" r="-1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CD9E16-3D04-4941-943F-354B33D20AAB}" type="datetimeFigureOut">
              <a:rPr lang="el-GR" smtClean="0"/>
              <a:t>16/5/2014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AF6358-E76B-4709-9072-044B11615BF9}" type="slidenum">
              <a:rPr lang="el-GR" smtClean="0"/>
              <a:t>‹#›</a:t>
            </a:fld>
            <a:endParaRPr lang="el-GR"/>
          </a:p>
        </p:txBody>
      </p:sp>
    </p:spTree>
    <p:extLst>
      <p:ext uri="{BB962C8B-B14F-4D97-AF65-F5344CB8AC3E}">
        <p14:creationId xmlns:p14="http://schemas.microsoft.com/office/powerpoint/2010/main" val="734391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yfonts.com/fonts/simeonoutwest/alexandria/" TargetMode="External"/><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3.gif"/><Relationship Id="rId4" Type="http://schemas.openxmlformats.org/officeDocument/2006/relationships/hyperlink" Target="http://www.myfonts.com/fonts/typotheticals/norlik/"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hyperlink" Target="http://www.myfonts.com/fonts/parachute/pf-da-vinci-script-pro/" TargetMode="External"/><Relationship Id="rId1" Type="http://schemas.openxmlformats.org/officeDocument/2006/relationships/slideLayout" Target="../slideLayouts/slideLayout7.xml"/><Relationship Id="rId4"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www.myfonts.com/fonts/armtype/ghea-aspet/"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www.myfonts.com/fonts/armtype/ghea-asp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www.myfonts.com/fonts/armtype/ghea-asp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www.myfonts.com/fonts/parachute/pf-da-vinci-script-pro/inked/"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review Imag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8744" y="476672"/>
            <a:ext cx="7230803" cy="108012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review Imag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6172" y="5589240"/>
            <a:ext cx="5695950" cy="110490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6">
            <a:clrChange>
              <a:clrFrom>
                <a:srgbClr val="FEFCFD"/>
              </a:clrFrom>
              <a:clrTo>
                <a:srgbClr val="FEFCFD">
                  <a:alpha val="0"/>
                </a:srgbClr>
              </a:clrTo>
            </a:clrChange>
            <a:extLst>
              <a:ext uri="{28A0092B-C50C-407E-A947-70E740481C1C}">
                <a14:useLocalDpi xmlns:a14="http://schemas.microsoft.com/office/drawing/2010/main" val="0"/>
              </a:ext>
            </a:extLst>
          </a:blip>
          <a:stretch>
            <a:fillRect/>
          </a:stretch>
        </p:blipFill>
        <p:spPr>
          <a:xfrm>
            <a:off x="2416265" y="1808605"/>
            <a:ext cx="4195763" cy="3780635"/>
          </a:xfrm>
          <a:prstGeom prst="rect">
            <a:avLst/>
          </a:prstGeom>
        </p:spPr>
      </p:pic>
    </p:spTree>
    <p:extLst>
      <p:ext uri="{BB962C8B-B14F-4D97-AF65-F5344CB8AC3E}">
        <p14:creationId xmlns:p14="http://schemas.microsoft.com/office/powerpoint/2010/main" val="29594678"/>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1750" fill="hold"/>
                                        <p:tgtEl>
                                          <p:spTgt spid="1026"/>
                                        </p:tgtEl>
                                        <p:attrNameLst>
                                          <p:attrName>ppt_x</p:attrName>
                                        </p:attrNameLst>
                                      </p:cBhvr>
                                      <p:tavLst>
                                        <p:tav tm="0">
                                          <p:val>
                                            <p:strVal val="#ppt_x"/>
                                          </p:val>
                                        </p:tav>
                                        <p:tav tm="100000">
                                          <p:val>
                                            <p:strVal val="#ppt_x"/>
                                          </p:val>
                                        </p:tav>
                                      </p:tavLst>
                                    </p:anim>
                                    <p:anim calcmode="lin" valueType="num">
                                      <p:cBhvr additive="base">
                                        <p:cTn id="8" dur="1750" fill="hold"/>
                                        <p:tgtEl>
                                          <p:spTgt spid="102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8"/>
                                        </p:tgtEl>
                                        <p:attrNameLst>
                                          <p:attrName>style.visibility</p:attrName>
                                        </p:attrNameLst>
                                      </p:cBhvr>
                                      <p:to>
                                        <p:strVal val="visible"/>
                                      </p:to>
                                    </p:set>
                                    <p:anim calcmode="lin" valueType="num">
                                      <p:cBhvr additive="base">
                                        <p:cTn id="11" dur="1750" fill="hold"/>
                                        <p:tgtEl>
                                          <p:spTgt spid="1028"/>
                                        </p:tgtEl>
                                        <p:attrNameLst>
                                          <p:attrName>ppt_x</p:attrName>
                                        </p:attrNameLst>
                                      </p:cBhvr>
                                      <p:tavLst>
                                        <p:tav tm="0">
                                          <p:val>
                                            <p:strVal val="#ppt_x"/>
                                          </p:val>
                                        </p:tav>
                                        <p:tav tm="100000">
                                          <p:val>
                                            <p:strVal val="#ppt_x"/>
                                          </p:val>
                                        </p:tav>
                                      </p:tavLst>
                                    </p:anim>
                                    <p:anim calcmode="lin" valueType="num">
                                      <p:cBhvr additive="base">
                                        <p:cTn id="12" dur="1750" fill="hold"/>
                                        <p:tgtEl>
                                          <p:spTgt spid="1028"/>
                                        </p:tgtEl>
                                        <p:attrNameLst>
                                          <p:attrName>ppt_y</p:attrName>
                                        </p:attrNameLst>
                                      </p:cBhvr>
                                      <p:tavLst>
                                        <p:tav tm="0">
                                          <p:val>
                                            <p:strVal val="1+#ppt_h/2"/>
                                          </p:val>
                                        </p:tav>
                                        <p:tav tm="100000">
                                          <p:val>
                                            <p:strVal val="#ppt_y"/>
                                          </p:val>
                                        </p:tav>
                                      </p:tavLst>
                                    </p:anim>
                                  </p:childTnLst>
                                </p:cTn>
                              </p:par>
                              <p:par>
                                <p:cTn id="13" presetID="22" presetClass="entr" presetSubtype="1"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1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345" y="2625874"/>
            <a:ext cx="8928992" cy="3539430"/>
          </a:xfrm>
          <a:prstGeom prst="rect">
            <a:avLst/>
          </a:prstGeom>
        </p:spPr>
        <p:txBody>
          <a:bodyPr wrap="square">
            <a:spAutoFit/>
          </a:bodyPr>
          <a:lstStyle/>
          <a:p>
            <a:pPr algn="ctr"/>
            <a:r>
              <a:rPr lang="el-GR" sz="2800" b="1" dirty="0" smtClean="0">
                <a:latin typeface="Gentium" pitchFamily="2" charset="-95"/>
              </a:rPr>
              <a:t>Χαρακτηριστικοί </a:t>
            </a:r>
            <a:r>
              <a:rPr lang="el-GR" sz="2800" b="1" dirty="0">
                <a:latin typeface="Gentium" pitchFamily="2" charset="-95"/>
              </a:rPr>
              <a:t>στίχοι για τη ζωή των Ελλήνων. </a:t>
            </a:r>
            <a:endParaRPr lang="el-GR" sz="2800" b="1" dirty="0" smtClean="0">
              <a:latin typeface="Gentium" pitchFamily="2" charset="-95"/>
            </a:endParaRPr>
          </a:p>
          <a:p>
            <a:pPr algn="just"/>
            <a:endParaRPr lang="el-GR" sz="2800" b="1" dirty="0" smtClean="0">
              <a:latin typeface="Gentium" pitchFamily="2" charset="-95"/>
            </a:endParaRPr>
          </a:p>
          <a:p>
            <a:pPr algn="just"/>
            <a:r>
              <a:rPr lang="el-GR" sz="2800" dirty="0" smtClean="0">
                <a:latin typeface="Gentium" pitchFamily="2" charset="-95"/>
              </a:rPr>
              <a:t>Ο </a:t>
            </a:r>
            <a:r>
              <a:rPr lang="el-GR" sz="2800" dirty="0">
                <a:latin typeface="Gentium" pitchFamily="2" charset="-95"/>
              </a:rPr>
              <a:t>τόπος αυτός δεν έχει να τους προσφέρει πολλά αγαθά, αλλά με μεγάλες </a:t>
            </a:r>
            <a:r>
              <a:rPr lang="el-GR" sz="2800" dirty="0" smtClean="0">
                <a:latin typeface="Gentium" pitchFamily="2" charset="-95"/>
              </a:rPr>
              <a:t>λιακάδες μας </a:t>
            </a:r>
            <a:r>
              <a:rPr lang="el-GR" sz="2800" dirty="0">
                <a:latin typeface="Gentium" pitchFamily="2" charset="-95"/>
              </a:rPr>
              <a:t>προσφέρει </a:t>
            </a:r>
            <a:r>
              <a:rPr lang="el-GR" sz="2800" dirty="0" smtClean="0">
                <a:latin typeface="Gentium" pitchFamily="2" charset="-95"/>
              </a:rPr>
              <a:t>μια </a:t>
            </a:r>
            <a:r>
              <a:rPr lang="el-GR" sz="2800" dirty="0">
                <a:latin typeface="Gentium" pitchFamily="2" charset="-95"/>
              </a:rPr>
              <a:t>αίσθηση αισιοδοξίας κι ελπίδας. Παρά το γεγονός ότι η ελληνική γη δεν έχει τη γονιμότητα που συναντάται σε άλλες χώρες, αντισταθμίζει τις ελλείψεις χάρη στο μεσογειακό της κλίμα με την πλούσια ηλιοφάνεια. </a:t>
            </a:r>
          </a:p>
        </p:txBody>
      </p:sp>
      <p:sp>
        <p:nvSpPr>
          <p:cNvPr id="3" name="Rectangle 2"/>
          <p:cNvSpPr/>
          <p:nvPr/>
        </p:nvSpPr>
        <p:spPr>
          <a:xfrm>
            <a:off x="136345" y="169476"/>
            <a:ext cx="8928992" cy="1046440"/>
          </a:xfrm>
          <a:prstGeom prst="rect">
            <a:avLst/>
          </a:prstGeom>
        </p:spPr>
        <p:txBody>
          <a:bodyPr wrap="square">
            <a:spAutoFit/>
          </a:bodyPr>
          <a:lstStyle/>
          <a:p>
            <a:r>
              <a:rPr lang="el-GR" sz="3100" b="1" dirty="0">
                <a:effectLst>
                  <a:outerShdw blurRad="38100" dist="38100" dir="2700000" algn="tl">
                    <a:srgbClr val="000000">
                      <a:alpha val="43137"/>
                    </a:srgbClr>
                  </a:outerShdw>
                </a:effectLst>
                <a:latin typeface="Gentium" pitchFamily="2" charset="-95"/>
              </a:rPr>
              <a:t>«Οι μέρες </a:t>
            </a:r>
            <a:r>
              <a:rPr lang="el-GR" sz="3100" b="1" dirty="0" smtClean="0">
                <a:effectLst>
                  <a:outerShdw blurRad="38100" dist="38100" dir="2700000" algn="tl">
                    <a:srgbClr val="000000">
                      <a:alpha val="43137"/>
                    </a:srgbClr>
                  </a:outerShdw>
                </a:effectLst>
                <a:latin typeface="Gentium" pitchFamily="2" charset="-95"/>
              </a:rPr>
              <a:t>μας παίρνουν </a:t>
            </a:r>
            <a:r>
              <a:rPr lang="el-GR" sz="3100" b="1" dirty="0">
                <a:effectLst>
                  <a:outerShdw blurRad="38100" dist="38100" dir="2700000" algn="tl">
                    <a:srgbClr val="000000">
                      <a:alpha val="43137"/>
                    </a:srgbClr>
                  </a:outerShdw>
                </a:effectLst>
                <a:latin typeface="Gentium" pitchFamily="2" charset="-95"/>
              </a:rPr>
              <a:t>το δρόμο τους για λίγο ψωμί και μεγάλες </a:t>
            </a:r>
            <a:r>
              <a:rPr lang="el-GR" sz="3100" b="1" dirty="0" smtClean="0">
                <a:effectLst>
                  <a:outerShdw blurRad="38100" dist="38100" dir="2700000" algn="tl">
                    <a:srgbClr val="000000">
                      <a:alpha val="43137"/>
                    </a:srgbClr>
                  </a:outerShdw>
                </a:effectLst>
                <a:latin typeface="Gentium" pitchFamily="2" charset="-95"/>
              </a:rPr>
              <a:t>λιακάδες»</a:t>
            </a:r>
            <a:r>
              <a:rPr lang="en-US" sz="3100" b="1" dirty="0">
                <a:effectLst>
                  <a:outerShdw blurRad="38100" dist="38100" dir="2700000" algn="tl">
                    <a:srgbClr val="000000">
                      <a:alpha val="43137"/>
                    </a:srgbClr>
                  </a:outerShdw>
                </a:effectLst>
                <a:latin typeface="Gentium" pitchFamily="2" charset="-95"/>
              </a:rPr>
              <a:t>.</a:t>
            </a:r>
            <a:endParaRPr lang="el-GR" sz="3100" b="1" dirty="0">
              <a:effectLst>
                <a:outerShdw blurRad="38100" dist="38100" dir="2700000" algn="tl">
                  <a:srgbClr val="000000">
                    <a:alpha val="43137"/>
                  </a:srgbClr>
                </a:outerShdw>
              </a:effectLst>
              <a:latin typeface="Gentium" pitchFamily="2" charset="-95"/>
            </a:endParaRPr>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5400000" flipV="1">
            <a:off x="3524664" y="1232336"/>
            <a:ext cx="1287232" cy="1208784"/>
          </a:xfrm>
          <a:prstGeom prst="rect">
            <a:avLst/>
          </a:prstGeom>
        </p:spPr>
      </p:pic>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8556089" flipV="1">
            <a:off x="7637165" y="5591834"/>
            <a:ext cx="1287232" cy="1208784"/>
          </a:xfrm>
          <a:prstGeom prst="rect">
            <a:avLst/>
          </a:prstGeom>
        </p:spPr>
      </p:pic>
    </p:spTree>
    <p:extLst>
      <p:ext uri="{BB962C8B-B14F-4D97-AF65-F5344CB8AC3E}">
        <p14:creationId xmlns:p14="http://schemas.microsoft.com/office/powerpoint/2010/main" val="581576798"/>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randombar(vertical)">
                                      <p:cBhvr>
                                        <p:cTn id="17" dur="125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randombar(horizontal)">
                                      <p:cBhvr>
                                        <p:cTn id="22"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988840"/>
            <a:ext cx="8136904" cy="2246769"/>
          </a:xfrm>
          <a:prstGeom prst="rect">
            <a:avLst/>
          </a:prstGeom>
        </p:spPr>
        <p:txBody>
          <a:bodyPr wrap="square">
            <a:spAutoFit/>
          </a:bodyPr>
          <a:lstStyle/>
          <a:p>
            <a:pPr algn="just"/>
            <a:r>
              <a:rPr lang="el-GR" sz="2800" dirty="0">
                <a:latin typeface="Gentium" pitchFamily="2" charset="-95"/>
              </a:rPr>
              <a:t>Στο σημείο αυτό ο ποιητής αφήνει για λίγο την περιγραφή του τοπίου και στοχάζεται πάνω στη ζωή των συμπατριωτών του, η οποία είναι βέβαια κοπιαστική με πενιχρά ανταλλάγματα, αλλά γεμάτη φως κι ελπίδα για ένα καλύτερο αύριο. </a:t>
            </a:r>
          </a:p>
        </p:txBody>
      </p:sp>
    </p:spTree>
    <p:extLst>
      <p:ext uri="{BB962C8B-B14F-4D97-AF65-F5344CB8AC3E}">
        <p14:creationId xmlns:p14="http://schemas.microsoft.com/office/powerpoint/2010/main" val="3453429136"/>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156" y="3904893"/>
            <a:ext cx="8784976" cy="1815882"/>
          </a:xfrm>
          <a:prstGeom prst="rect">
            <a:avLst/>
          </a:prstGeom>
        </p:spPr>
        <p:txBody>
          <a:bodyPr wrap="square">
            <a:spAutoFit/>
          </a:bodyPr>
          <a:lstStyle/>
          <a:p>
            <a:pPr algn="just"/>
            <a:r>
              <a:rPr lang="el-GR" sz="2800" dirty="0" smtClean="0">
                <a:latin typeface="Gentium" pitchFamily="2" charset="-95"/>
              </a:rPr>
              <a:t>Με </a:t>
            </a:r>
            <a:r>
              <a:rPr lang="el-GR" sz="2800" dirty="0">
                <a:latin typeface="Gentium" pitchFamily="2" charset="-95"/>
              </a:rPr>
              <a:t>λιτό τρόπο ο ποιητής παρουσιάζει τις τελευταίες εικόνες του περιβάλλοντος που αντικρίζει γύρω του, ολοκληρώνοντας έτσι την παρουσίαση του απλού μα αγαπημένου ελληνικού χώρου. </a:t>
            </a:r>
          </a:p>
        </p:txBody>
      </p:sp>
      <p:sp>
        <p:nvSpPr>
          <p:cNvPr id="3" name="Rectangle 2"/>
          <p:cNvSpPr/>
          <p:nvPr/>
        </p:nvSpPr>
        <p:spPr>
          <a:xfrm>
            <a:off x="244028" y="404664"/>
            <a:ext cx="8576444" cy="1046440"/>
          </a:xfrm>
          <a:prstGeom prst="rect">
            <a:avLst/>
          </a:prstGeom>
        </p:spPr>
        <p:txBody>
          <a:bodyPr wrap="square">
            <a:spAutoFit/>
          </a:bodyPr>
          <a:lstStyle/>
          <a:p>
            <a:pPr lvl="0" algn="ctr"/>
            <a:r>
              <a:rPr lang="el-GR" sz="3100" b="1" dirty="0">
                <a:effectLst>
                  <a:outerShdw blurRad="38100" dist="38100" dir="2700000" algn="tl">
                    <a:srgbClr val="000000">
                      <a:alpha val="43137"/>
                    </a:srgbClr>
                  </a:outerShdw>
                </a:effectLst>
                <a:latin typeface="Gentium" pitchFamily="2" charset="-95"/>
              </a:rPr>
              <a:t>«Κάτω απ’ τις λεύκες φέγγει ένα ψάθινο καπέλο. </a:t>
            </a:r>
          </a:p>
          <a:p>
            <a:pPr lvl="0" algn="ctr"/>
            <a:r>
              <a:rPr lang="el-GR" sz="3100" b="1" dirty="0">
                <a:effectLst>
                  <a:outerShdw blurRad="38100" dist="38100" dir="2700000" algn="tl">
                    <a:srgbClr val="000000">
                      <a:alpha val="43137"/>
                    </a:srgbClr>
                  </a:outerShdw>
                </a:effectLst>
                <a:latin typeface="Gentium" pitchFamily="2" charset="-95"/>
              </a:rPr>
              <a:t>Ο πετεινός στο φράχτη. Η αγελάδα στο κίτρινο»</a:t>
            </a:r>
            <a:r>
              <a:rPr lang="en-US" sz="3100" b="1" dirty="0">
                <a:effectLst>
                  <a:outerShdw blurRad="38100" dist="38100" dir="2700000" algn="tl">
                    <a:srgbClr val="000000">
                      <a:alpha val="43137"/>
                    </a:srgbClr>
                  </a:outerShdw>
                </a:effectLst>
                <a:latin typeface="Gentium" pitchFamily="2" charset="-95"/>
              </a:rPr>
              <a:t>.</a:t>
            </a:r>
            <a:r>
              <a:rPr lang="el-GR" sz="3100" b="1" dirty="0">
                <a:effectLst>
                  <a:outerShdw blurRad="38100" dist="38100" dir="2700000" algn="tl">
                    <a:srgbClr val="000000">
                      <a:alpha val="43137"/>
                    </a:srgbClr>
                  </a:outerShdw>
                </a:effectLst>
                <a:latin typeface="Gentium" pitchFamily="2" charset="-95"/>
              </a:rPr>
              <a:t> </a:t>
            </a:r>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5400000" flipV="1">
            <a:off x="3888634" y="2028064"/>
            <a:ext cx="1287232" cy="1208784"/>
          </a:xfrm>
          <a:prstGeom prst="rect">
            <a:avLst/>
          </a:prstGeom>
        </p:spPr>
      </p:pic>
    </p:spTree>
    <p:extLst>
      <p:ext uri="{BB962C8B-B14F-4D97-AF65-F5344CB8AC3E}">
        <p14:creationId xmlns:p14="http://schemas.microsoft.com/office/powerpoint/2010/main" val="1745252847"/>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randombar(horizontal)">
                                      <p:cBhvr>
                                        <p:cTn id="1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640960" cy="1046440"/>
          </a:xfrm>
          <a:prstGeom prst="rect">
            <a:avLst/>
          </a:prstGeom>
        </p:spPr>
        <p:txBody>
          <a:bodyPr wrap="square">
            <a:spAutoFit/>
          </a:bodyPr>
          <a:lstStyle/>
          <a:p>
            <a:r>
              <a:rPr lang="el-GR" sz="3100" b="1" dirty="0">
                <a:effectLst>
                  <a:outerShdw blurRad="38100" dist="38100" dir="2700000" algn="tl">
                    <a:srgbClr val="000000">
                      <a:alpha val="43137"/>
                    </a:srgbClr>
                  </a:outerShdw>
                </a:effectLst>
                <a:latin typeface="Gentium" pitchFamily="2" charset="-95"/>
              </a:rPr>
              <a:t>«Πώς έγινε και μ’ ένα πέτρινο χέρι συγυρίσαμε </a:t>
            </a:r>
          </a:p>
          <a:p>
            <a:r>
              <a:rPr lang="el-GR" sz="3100" b="1" dirty="0">
                <a:effectLst>
                  <a:outerShdw blurRad="38100" dist="38100" dir="2700000" algn="tl">
                    <a:srgbClr val="000000">
                      <a:alpha val="43137"/>
                    </a:srgbClr>
                  </a:outerShdw>
                </a:effectLst>
                <a:latin typeface="Gentium" pitchFamily="2" charset="-95"/>
              </a:rPr>
              <a:t>το σπίτι μας και τη ζωή μας;» </a:t>
            </a:r>
          </a:p>
        </p:txBody>
      </p:sp>
      <p:sp>
        <p:nvSpPr>
          <p:cNvPr id="3" name="Rectangle 2"/>
          <p:cNvSpPr/>
          <p:nvPr/>
        </p:nvSpPr>
        <p:spPr>
          <a:xfrm>
            <a:off x="159652" y="2045166"/>
            <a:ext cx="8784976" cy="1815882"/>
          </a:xfrm>
          <a:prstGeom prst="rect">
            <a:avLst/>
          </a:prstGeom>
        </p:spPr>
        <p:txBody>
          <a:bodyPr wrap="square">
            <a:spAutoFit/>
          </a:bodyPr>
          <a:lstStyle/>
          <a:p>
            <a:pPr algn="ctr"/>
            <a:r>
              <a:rPr lang="el-GR" sz="2800" dirty="0">
                <a:latin typeface="Gentium" pitchFamily="2" charset="-95"/>
              </a:rPr>
              <a:t>Ο ποιητής </a:t>
            </a:r>
            <a:r>
              <a:rPr lang="el-GR" sz="2800" dirty="0" smtClean="0">
                <a:latin typeface="Gentium" pitchFamily="2" charset="-95"/>
              </a:rPr>
              <a:t>περνά σε </a:t>
            </a:r>
            <a:r>
              <a:rPr lang="el-GR" sz="2800" dirty="0">
                <a:latin typeface="Gentium" pitchFamily="2" charset="-95"/>
              </a:rPr>
              <a:t>αυτό που τον απασχολεί εσωτερικά </a:t>
            </a:r>
            <a:endParaRPr lang="el-GR" sz="2800" dirty="0" smtClean="0">
              <a:latin typeface="Gentium" pitchFamily="2" charset="-95"/>
            </a:endParaRPr>
          </a:p>
          <a:p>
            <a:pPr algn="ctr"/>
            <a:r>
              <a:rPr lang="el-GR" sz="2800" dirty="0" smtClean="0">
                <a:latin typeface="Gentium" pitchFamily="2" charset="-95"/>
              </a:rPr>
              <a:t>και </a:t>
            </a:r>
            <a:r>
              <a:rPr lang="el-GR" sz="2800" b="1" dirty="0">
                <a:latin typeface="Gentium" pitchFamily="2" charset="-95"/>
              </a:rPr>
              <a:t>δοκιμάζει</a:t>
            </a:r>
            <a:r>
              <a:rPr lang="el-GR" sz="2800" dirty="0">
                <a:latin typeface="Gentium" pitchFamily="2" charset="-95"/>
              </a:rPr>
              <a:t> την </a:t>
            </a:r>
            <a:r>
              <a:rPr lang="el-GR" sz="2800" b="1" dirty="0">
                <a:latin typeface="Gentium" pitchFamily="2" charset="-95"/>
              </a:rPr>
              <a:t>ψυχή</a:t>
            </a:r>
            <a:r>
              <a:rPr lang="el-GR" sz="2800" dirty="0">
                <a:latin typeface="Gentium" pitchFamily="2" charset="-95"/>
              </a:rPr>
              <a:t> </a:t>
            </a:r>
            <a:r>
              <a:rPr lang="el-GR" sz="2800" dirty="0" smtClean="0">
                <a:latin typeface="Gentium" pitchFamily="2" charset="-95"/>
              </a:rPr>
              <a:t>του</a:t>
            </a:r>
          </a:p>
          <a:p>
            <a:pPr algn="ctr"/>
            <a:r>
              <a:rPr lang="el-GR" sz="2800" b="1" dirty="0">
                <a:latin typeface="Gentium" pitchFamily="2" charset="-95"/>
              </a:rPr>
              <a:t>απορία</a:t>
            </a:r>
            <a:r>
              <a:rPr lang="el-GR" sz="2800" dirty="0" smtClean="0">
                <a:latin typeface="Gentium" pitchFamily="2" charset="-95"/>
              </a:rPr>
              <a:t> </a:t>
            </a:r>
            <a:r>
              <a:rPr lang="el-GR" sz="2800" dirty="0">
                <a:latin typeface="Gentium" pitchFamily="2" charset="-95"/>
              </a:rPr>
              <a:t>και </a:t>
            </a:r>
            <a:r>
              <a:rPr lang="el-GR" sz="2800" b="1" dirty="0">
                <a:latin typeface="Gentium" pitchFamily="2" charset="-95"/>
              </a:rPr>
              <a:t>προβληματισμός</a:t>
            </a:r>
            <a:r>
              <a:rPr lang="el-GR" sz="2800" dirty="0" smtClean="0">
                <a:latin typeface="Gentium" pitchFamily="2" charset="-95"/>
              </a:rPr>
              <a:t> για τη </a:t>
            </a:r>
            <a:r>
              <a:rPr lang="el-GR" sz="2800" dirty="0">
                <a:latin typeface="Gentium" pitchFamily="2" charset="-95"/>
              </a:rPr>
              <a:t>σαρωτική αλλαγή </a:t>
            </a:r>
            <a:endParaRPr lang="el-GR" sz="2800" dirty="0" smtClean="0">
              <a:latin typeface="Gentium" pitchFamily="2" charset="-95"/>
            </a:endParaRPr>
          </a:p>
          <a:p>
            <a:pPr algn="ctr"/>
            <a:r>
              <a:rPr lang="el-GR" sz="2800" dirty="0" smtClean="0">
                <a:latin typeface="Gentium" pitchFamily="2" charset="-95"/>
              </a:rPr>
              <a:t>που </a:t>
            </a:r>
            <a:r>
              <a:rPr lang="el-GR" sz="2800" b="1" dirty="0">
                <a:latin typeface="Gentium" pitchFamily="2" charset="-95"/>
              </a:rPr>
              <a:t>ταλανίζει</a:t>
            </a:r>
            <a:r>
              <a:rPr lang="el-GR" sz="2800" dirty="0">
                <a:latin typeface="Gentium" pitchFamily="2" charset="-95"/>
              </a:rPr>
              <a:t> τη χώρα</a:t>
            </a:r>
            <a:r>
              <a:rPr lang="el-GR" sz="2800" dirty="0" smtClean="0">
                <a:latin typeface="Gentium" pitchFamily="2" charset="-95"/>
              </a:rPr>
              <a:t>.</a:t>
            </a:r>
            <a:endParaRPr lang="el-GR" sz="2800" dirty="0">
              <a:latin typeface="Gentium" pitchFamily="2" charset="-95"/>
            </a:endParaRPr>
          </a:p>
        </p:txBody>
      </p:sp>
      <p:sp>
        <p:nvSpPr>
          <p:cNvPr id="4" name="Rectangle 3"/>
          <p:cNvSpPr/>
          <p:nvPr/>
        </p:nvSpPr>
        <p:spPr>
          <a:xfrm>
            <a:off x="209947" y="4653136"/>
            <a:ext cx="8765116" cy="1815882"/>
          </a:xfrm>
          <a:prstGeom prst="rect">
            <a:avLst/>
          </a:prstGeom>
        </p:spPr>
        <p:txBody>
          <a:bodyPr wrap="square">
            <a:spAutoFit/>
          </a:bodyPr>
          <a:lstStyle/>
          <a:p>
            <a:pPr algn="ctr"/>
            <a:r>
              <a:rPr lang="el-GR" sz="2800" dirty="0">
                <a:latin typeface="Gentium" pitchFamily="2" charset="-95"/>
              </a:rPr>
              <a:t>Η πικρή αίσθηση του ποιητή σχετικά με τα πρόσφατα γεγονότα της δικτατορίας, με το </a:t>
            </a:r>
            <a:r>
              <a:rPr lang="el-GR" sz="2800" b="1" i="1" dirty="0">
                <a:latin typeface="Gentium" pitchFamily="2" charset="-95"/>
              </a:rPr>
              <a:t>«πέτρινο χέρι» </a:t>
            </a:r>
            <a:r>
              <a:rPr lang="el-GR" sz="2800" dirty="0">
                <a:latin typeface="Gentium" pitchFamily="2" charset="-95"/>
              </a:rPr>
              <a:t>να συμβολίζει τη </a:t>
            </a:r>
            <a:r>
              <a:rPr lang="el-GR" sz="2800" b="1" dirty="0">
                <a:latin typeface="Gentium" pitchFamily="2" charset="-95"/>
              </a:rPr>
              <a:t>σκληρή</a:t>
            </a:r>
            <a:r>
              <a:rPr lang="el-GR" sz="2800" dirty="0">
                <a:latin typeface="Gentium" pitchFamily="2" charset="-95"/>
              </a:rPr>
              <a:t> και </a:t>
            </a:r>
            <a:r>
              <a:rPr lang="el-GR" sz="2800" b="1" dirty="0">
                <a:latin typeface="Gentium" pitchFamily="2" charset="-95"/>
              </a:rPr>
              <a:t>βίαιη</a:t>
            </a:r>
            <a:r>
              <a:rPr lang="el-GR" sz="2800" dirty="0">
                <a:latin typeface="Gentium" pitchFamily="2" charset="-95"/>
              </a:rPr>
              <a:t> </a:t>
            </a:r>
            <a:r>
              <a:rPr lang="el-GR" sz="2800" b="1" dirty="0">
                <a:latin typeface="Gentium" pitchFamily="2" charset="-95"/>
              </a:rPr>
              <a:t>επέμβαση</a:t>
            </a:r>
            <a:r>
              <a:rPr lang="el-GR" sz="2800" dirty="0">
                <a:latin typeface="Gentium" pitchFamily="2" charset="-95"/>
              </a:rPr>
              <a:t> </a:t>
            </a:r>
            <a:endParaRPr lang="el-GR" sz="2800" dirty="0" smtClean="0">
              <a:latin typeface="Gentium" pitchFamily="2" charset="-95"/>
            </a:endParaRPr>
          </a:p>
          <a:p>
            <a:pPr algn="ctr"/>
            <a:r>
              <a:rPr lang="el-GR" sz="2800" dirty="0" smtClean="0">
                <a:latin typeface="Gentium" pitchFamily="2" charset="-95"/>
              </a:rPr>
              <a:t>στις </a:t>
            </a:r>
            <a:r>
              <a:rPr lang="el-GR" sz="2800" dirty="0">
                <a:latin typeface="Gentium" pitchFamily="2" charset="-95"/>
              </a:rPr>
              <a:t>ζωές των Ελλήνων. </a:t>
            </a:r>
          </a:p>
        </p:txBody>
      </p:sp>
      <p:pic>
        <p:nvPicPr>
          <p:cNvPr id="6" name="Picture 5"/>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5400000" flipV="1">
            <a:off x="4506995" y="1019952"/>
            <a:ext cx="1287232" cy="1208784"/>
          </a:xfrm>
          <a:prstGeom prst="rect">
            <a:avLst/>
          </a:prstGeom>
        </p:spPr>
      </p:pic>
      <p:cxnSp>
        <p:nvCxnSpPr>
          <p:cNvPr id="7" name="Straight Connector 6"/>
          <p:cNvCxnSpPr/>
          <p:nvPr/>
        </p:nvCxnSpPr>
        <p:spPr>
          <a:xfrm>
            <a:off x="3707904" y="711860"/>
            <a:ext cx="2160240"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3" name="Straight Arrow Connector 12"/>
          <p:cNvCxnSpPr/>
          <p:nvPr/>
        </p:nvCxnSpPr>
        <p:spPr>
          <a:xfrm>
            <a:off x="5868144" y="711860"/>
            <a:ext cx="0" cy="372525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pic>
        <p:nvPicPr>
          <p:cNvPr id="16" name="Picture 15"/>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8299092" flipV="1">
            <a:off x="7895992" y="5609992"/>
            <a:ext cx="1287232" cy="1208784"/>
          </a:xfrm>
          <a:prstGeom prst="rect">
            <a:avLst/>
          </a:prstGeom>
        </p:spPr>
      </p:pic>
    </p:spTree>
    <p:extLst>
      <p:ext uri="{BB962C8B-B14F-4D97-AF65-F5344CB8AC3E}">
        <p14:creationId xmlns:p14="http://schemas.microsoft.com/office/powerpoint/2010/main" val="267130864"/>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randombar(vertical)">
                                      <p:cBhvr>
                                        <p:cTn id="17" dur="1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randombar(horizontal)">
                                      <p:cBhvr>
                                        <p:cTn id="27" dur="1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randombar(horizontal)">
                                      <p:cBhvr>
                                        <p:cTn id="32" dur="10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randombar(horizontal)">
                                      <p:cBhvr>
                                        <p:cTn id="3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817" y="980728"/>
            <a:ext cx="8405076" cy="5195333"/>
          </a:xfrm>
          <a:prstGeom prst="rect">
            <a:avLst/>
          </a:prstGeom>
        </p:spPr>
        <p:txBody>
          <a:bodyPr wrap="square">
            <a:spAutoFit/>
          </a:bodyPr>
          <a:lstStyle/>
          <a:p>
            <a:pPr algn="ctr">
              <a:lnSpc>
                <a:spcPct val="150000"/>
              </a:lnSpc>
            </a:pPr>
            <a:r>
              <a:rPr lang="el-GR" sz="3200" dirty="0">
                <a:solidFill>
                  <a:prstClr val="black"/>
                </a:solidFill>
                <a:latin typeface="Gentium" pitchFamily="2" charset="-95"/>
              </a:rPr>
              <a:t>Βλέποντας τον απλό τόπο γύρω του, </a:t>
            </a:r>
            <a:endParaRPr lang="el-GR" sz="3200" dirty="0" smtClean="0">
              <a:solidFill>
                <a:prstClr val="black"/>
              </a:solidFill>
              <a:latin typeface="Gentium" pitchFamily="2" charset="-95"/>
            </a:endParaRPr>
          </a:p>
          <a:p>
            <a:pPr algn="ctr">
              <a:lnSpc>
                <a:spcPct val="150000"/>
              </a:lnSpc>
            </a:pPr>
            <a:r>
              <a:rPr lang="el-GR" sz="3200" dirty="0" smtClean="0">
                <a:solidFill>
                  <a:prstClr val="black"/>
                </a:solidFill>
                <a:latin typeface="Gentium" pitchFamily="2" charset="-95"/>
              </a:rPr>
              <a:t>αναρωτιέται </a:t>
            </a:r>
            <a:r>
              <a:rPr lang="el-GR" sz="3200" dirty="0">
                <a:solidFill>
                  <a:prstClr val="black"/>
                </a:solidFill>
                <a:latin typeface="Gentium" pitchFamily="2" charset="-95"/>
              </a:rPr>
              <a:t>πώς φτάσαμε στο σημείο </a:t>
            </a:r>
            <a:endParaRPr lang="el-GR" sz="3200" dirty="0" smtClean="0">
              <a:solidFill>
                <a:prstClr val="black"/>
              </a:solidFill>
              <a:latin typeface="Gentium" pitchFamily="2" charset="-95"/>
            </a:endParaRPr>
          </a:p>
          <a:p>
            <a:pPr algn="ctr">
              <a:lnSpc>
                <a:spcPct val="150000"/>
              </a:lnSpc>
            </a:pPr>
            <a:r>
              <a:rPr lang="el-GR" sz="3200" dirty="0" smtClean="0">
                <a:solidFill>
                  <a:prstClr val="black"/>
                </a:solidFill>
                <a:latin typeface="Gentium" pitchFamily="2" charset="-95"/>
              </a:rPr>
              <a:t>να </a:t>
            </a:r>
            <a:r>
              <a:rPr lang="el-GR" sz="3200" dirty="0">
                <a:solidFill>
                  <a:prstClr val="black"/>
                </a:solidFill>
                <a:latin typeface="Gentium" pitchFamily="2" charset="-95"/>
              </a:rPr>
              <a:t>βιώσουμε την αδόκητη αυτή ανατροπή </a:t>
            </a:r>
            <a:endParaRPr lang="el-GR" sz="3200" dirty="0" smtClean="0">
              <a:solidFill>
                <a:prstClr val="black"/>
              </a:solidFill>
              <a:latin typeface="Gentium" pitchFamily="2" charset="-95"/>
            </a:endParaRPr>
          </a:p>
          <a:p>
            <a:pPr algn="ctr">
              <a:lnSpc>
                <a:spcPct val="150000"/>
              </a:lnSpc>
            </a:pPr>
            <a:r>
              <a:rPr lang="el-GR" sz="3200" dirty="0" smtClean="0">
                <a:solidFill>
                  <a:prstClr val="black"/>
                </a:solidFill>
                <a:latin typeface="Gentium" pitchFamily="2" charset="-95"/>
              </a:rPr>
              <a:t>από </a:t>
            </a:r>
            <a:r>
              <a:rPr lang="el-GR" sz="3200" dirty="0">
                <a:solidFill>
                  <a:prstClr val="black"/>
                </a:solidFill>
                <a:latin typeface="Gentium" pitchFamily="2" charset="-95"/>
              </a:rPr>
              <a:t>ένα καθεστώς που ήρθε για να στερήσει </a:t>
            </a:r>
            <a:endParaRPr lang="el-GR" sz="3200" dirty="0" smtClean="0">
              <a:solidFill>
                <a:prstClr val="black"/>
              </a:solidFill>
              <a:latin typeface="Gentium" pitchFamily="2" charset="-95"/>
            </a:endParaRPr>
          </a:p>
          <a:p>
            <a:pPr algn="ctr">
              <a:lnSpc>
                <a:spcPct val="150000"/>
              </a:lnSpc>
            </a:pPr>
            <a:r>
              <a:rPr lang="el-GR" sz="3200" dirty="0" smtClean="0">
                <a:solidFill>
                  <a:prstClr val="black"/>
                </a:solidFill>
                <a:latin typeface="Gentium" pitchFamily="2" charset="-95"/>
              </a:rPr>
              <a:t>την </a:t>
            </a:r>
            <a:r>
              <a:rPr lang="el-GR" sz="3200" dirty="0">
                <a:solidFill>
                  <a:prstClr val="black"/>
                </a:solidFill>
                <a:latin typeface="Gentium" pitchFamily="2" charset="-95"/>
              </a:rPr>
              <a:t>ελευθερία των πολιτών, </a:t>
            </a:r>
            <a:endParaRPr lang="el-GR" sz="3200" dirty="0" smtClean="0">
              <a:solidFill>
                <a:prstClr val="black"/>
              </a:solidFill>
              <a:latin typeface="Gentium" pitchFamily="2" charset="-95"/>
            </a:endParaRPr>
          </a:p>
          <a:p>
            <a:pPr algn="ctr">
              <a:lnSpc>
                <a:spcPct val="150000"/>
              </a:lnSpc>
            </a:pPr>
            <a:r>
              <a:rPr lang="el-GR" sz="3200" dirty="0" smtClean="0">
                <a:solidFill>
                  <a:prstClr val="black"/>
                </a:solidFill>
                <a:latin typeface="Gentium" pitchFamily="2" charset="-95"/>
              </a:rPr>
              <a:t>θέτοντας </a:t>
            </a:r>
            <a:r>
              <a:rPr lang="el-GR" sz="3200" dirty="0">
                <a:solidFill>
                  <a:prstClr val="black"/>
                </a:solidFill>
                <a:latin typeface="Gentium" pitchFamily="2" charset="-95"/>
              </a:rPr>
              <a:t>όρια και «συγυρίζοντας» </a:t>
            </a:r>
            <a:endParaRPr lang="el-GR" sz="3200" dirty="0" smtClean="0">
              <a:solidFill>
                <a:prstClr val="black"/>
              </a:solidFill>
              <a:latin typeface="Gentium" pitchFamily="2" charset="-95"/>
            </a:endParaRPr>
          </a:p>
          <a:p>
            <a:pPr algn="ctr">
              <a:lnSpc>
                <a:spcPct val="150000"/>
              </a:lnSpc>
            </a:pPr>
            <a:r>
              <a:rPr lang="el-GR" sz="3200" dirty="0" smtClean="0">
                <a:solidFill>
                  <a:prstClr val="black"/>
                </a:solidFill>
                <a:latin typeface="Gentium" pitchFamily="2" charset="-95"/>
              </a:rPr>
              <a:t>με </a:t>
            </a:r>
            <a:r>
              <a:rPr lang="el-GR" sz="3200" dirty="0">
                <a:solidFill>
                  <a:prstClr val="black"/>
                </a:solidFill>
                <a:latin typeface="Gentium" pitchFamily="2" charset="-95"/>
              </a:rPr>
              <a:t>άκαμπτο τρόπο τις ζωές τους. </a:t>
            </a:r>
            <a:endParaRPr lang="el-GR" sz="3200" dirty="0"/>
          </a:p>
        </p:txBody>
      </p:sp>
    </p:spTree>
    <p:extLst>
      <p:ext uri="{BB962C8B-B14F-4D97-AF65-F5344CB8AC3E}">
        <p14:creationId xmlns:p14="http://schemas.microsoft.com/office/powerpoint/2010/main" val="1843474496"/>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284984"/>
            <a:ext cx="8928992" cy="3108543"/>
          </a:xfrm>
          <a:prstGeom prst="rect">
            <a:avLst/>
          </a:prstGeom>
        </p:spPr>
        <p:txBody>
          <a:bodyPr wrap="square">
            <a:spAutoFit/>
          </a:bodyPr>
          <a:lstStyle/>
          <a:p>
            <a:pPr algn="ctr"/>
            <a:r>
              <a:rPr lang="el-GR" sz="2800" dirty="0" smtClean="0">
                <a:latin typeface="Gentium" pitchFamily="2" charset="-95"/>
              </a:rPr>
              <a:t>Ο ποιητής ανατρέχει </a:t>
            </a:r>
            <a:r>
              <a:rPr lang="el-GR" sz="2800" dirty="0">
                <a:latin typeface="Gentium" pitchFamily="2" charset="-95"/>
              </a:rPr>
              <a:t>στο παρελθόν </a:t>
            </a:r>
            <a:r>
              <a:rPr lang="el-GR" sz="2800" dirty="0" smtClean="0">
                <a:latin typeface="Gentium" pitchFamily="2" charset="-95"/>
              </a:rPr>
              <a:t>και μεταδίδει </a:t>
            </a:r>
            <a:r>
              <a:rPr lang="el-GR" sz="2800" dirty="0">
                <a:latin typeface="Gentium" pitchFamily="2" charset="-95"/>
              </a:rPr>
              <a:t>την αίσθηση της συνέχειας και της πίστης των Ελλήνων </a:t>
            </a:r>
            <a:endParaRPr lang="el-GR" sz="2800" dirty="0" smtClean="0">
              <a:latin typeface="Gentium" pitchFamily="2" charset="-95"/>
            </a:endParaRPr>
          </a:p>
          <a:p>
            <a:pPr algn="ctr"/>
            <a:r>
              <a:rPr lang="el-GR" sz="2800" dirty="0" smtClean="0">
                <a:latin typeface="Gentium" pitchFamily="2" charset="-95"/>
              </a:rPr>
              <a:t>στις </a:t>
            </a:r>
            <a:r>
              <a:rPr lang="el-GR" sz="2800" dirty="0">
                <a:latin typeface="Gentium" pitchFamily="2" charset="-95"/>
              </a:rPr>
              <a:t>παραδόσεις τους. </a:t>
            </a:r>
            <a:endParaRPr lang="el-GR" sz="2800" dirty="0" smtClean="0">
              <a:latin typeface="Gentium" pitchFamily="2" charset="-95"/>
            </a:endParaRPr>
          </a:p>
          <a:p>
            <a:pPr algn="ctr"/>
            <a:r>
              <a:rPr lang="el-GR" sz="2800" dirty="0" smtClean="0">
                <a:latin typeface="Gentium" pitchFamily="2" charset="-95"/>
              </a:rPr>
              <a:t>Χρόνο </a:t>
            </a:r>
            <a:r>
              <a:rPr lang="el-GR" sz="2800" dirty="0">
                <a:latin typeface="Gentium" pitchFamily="2" charset="-95"/>
              </a:rPr>
              <a:t>το χρόνο οι μικροί αυτοί σταυροί συνωστίζονται αποτελώντας ένα γερό δεσμό μεταξύ των γενεών, </a:t>
            </a:r>
            <a:endParaRPr lang="el-GR" sz="2800" dirty="0" smtClean="0">
              <a:latin typeface="Gentium" pitchFamily="2" charset="-95"/>
            </a:endParaRPr>
          </a:p>
          <a:p>
            <a:pPr algn="ctr"/>
            <a:r>
              <a:rPr lang="el-GR" sz="2800" dirty="0" smtClean="0">
                <a:latin typeface="Gentium" pitchFamily="2" charset="-95"/>
              </a:rPr>
              <a:t>μεταξύ </a:t>
            </a:r>
            <a:r>
              <a:rPr lang="el-GR" sz="2800" dirty="0">
                <a:latin typeface="Gentium" pitchFamily="2" charset="-95"/>
              </a:rPr>
              <a:t>των ανθρώπων, αλλά και μεταξύ </a:t>
            </a:r>
            <a:endParaRPr lang="el-GR" sz="2800" dirty="0" smtClean="0">
              <a:latin typeface="Gentium" pitchFamily="2" charset="-95"/>
            </a:endParaRPr>
          </a:p>
          <a:p>
            <a:pPr algn="ctr"/>
            <a:r>
              <a:rPr lang="el-GR" sz="2800" dirty="0" smtClean="0">
                <a:latin typeface="Gentium" pitchFamily="2" charset="-95"/>
              </a:rPr>
              <a:t>του </a:t>
            </a:r>
            <a:r>
              <a:rPr lang="el-GR" sz="2800" dirty="0">
                <a:latin typeface="Gentium" pitchFamily="2" charset="-95"/>
              </a:rPr>
              <a:t>παρελθόντος και του μέλλοντος. </a:t>
            </a:r>
          </a:p>
        </p:txBody>
      </p:sp>
      <p:sp>
        <p:nvSpPr>
          <p:cNvPr id="3" name="Rectangle 2"/>
          <p:cNvSpPr/>
          <p:nvPr/>
        </p:nvSpPr>
        <p:spPr>
          <a:xfrm>
            <a:off x="179512" y="332656"/>
            <a:ext cx="8712968" cy="1384995"/>
          </a:xfrm>
          <a:prstGeom prst="rect">
            <a:avLst/>
          </a:prstGeom>
        </p:spPr>
        <p:txBody>
          <a:bodyPr wrap="square">
            <a:spAutoFit/>
          </a:bodyPr>
          <a:lstStyle/>
          <a:p>
            <a:pPr algn="just"/>
            <a:r>
              <a:rPr lang="el-GR" sz="2800" b="1" dirty="0">
                <a:effectLst>
                  <a:outerShdw blurRad="38100" dist="38100" dir="2700000" algn="tl">
                    <a:srgbClr val="000000">
                      <a:alpha val="43137"/>
                    </a:srgbClr>
                  </a:outerShdw>
                </a:effectLst>
                <a:latin typeface="Gentium" pitchFamily="2" charset="-95"/>
              </a:rPr>
              <a:t>«Πάνω στ’ </a:t>
            </a:r>
            <a:r>
              <a:rPr lang="el-GR" sz="2800" b="1" dirty="0" smtClean="0">
                <a:effectLst>
                  <a:outerShdw blurRad="38100" dist="38100" dir="2700000" algn="tl">
                    <a:srgbClr val="000000">
                      <a:alpha val="43137"/>
                    </a:srgbClr>
                  </a:outerShdw>
                </a:effectLst>
                <a:latin typeface="Gentium" pitchFamily="2" charset="-95"/>
              </a:rPr>
              <a:t>ανώφλια είναι </a:t>
            </a:r>
            <a:r>
              <a:rPr lang="el-GR" sz="2800" b="1" dirty="0">
                <a:effectLst>
                  <a:outerShdw blurRad="38100" dist="38100" dir="2700000" algn="tl">
                    <a:srgbClr val="000000">
                      <a:alpha val="43137"/>
                    </a:srgbClr>
                  </a:outerShdw>
                </a:effectLst>
                <a:latin typeface="Gentium" pitchFamily="2" charset="-95"/>
              </a:rPr>
              <a:t>η καπνιά, χρόνο το χρόνο, </a:t>
            </a:r>
            <a:endParaRPr lang="el-GR" sz="2800" b="1" dirty="0" smtClean="0">
              <a:effectLst>
                <a:outerShdw blurRad="38100" dist="38100" dir="2700000" algn="tl">
                  <a:srgbClr val="000000">
                    <a:alpha val="43137"/>
                  </a:srgbClr>
                </a:outerShdw>
              </a:effectLst>
              <a:latin typeface="Gentium" pitchFamily="2" charset="-95"/>
            </a:endParaRPr>
          </a:p>
          <a:p>
            <a:pPr algn="just"/>
            <a:r>
              <a:rPr lang="el-GR" sz="2800" b="1" dirty="0" smtClean="0">
                <a:effectLst>
                  <a:outerShdw blurRad="38100" dist="38100" dir="2700000" algn="tl">
                    <a:srgbClr val="000000">
                      <a:alpha val="43137"/>
                    </a:srgbClr>
                  </a:outerShdw>
                </a:effectLst>
                <a:latin typeface="Gentium" pitchFamily="2" charset="-95"/>
              </a:rPr>
              <a:t>απ</a:t>
            </a:r>
            <a:r>
              <a:rPr lang="el-GR" sz="2800" b="1" dirty="0">
                <a:effectLst>
                  <a:outerShdw blurRad="38100" dist="38100" dir="2700000" algn="tl">
                    <a:srgbClr val="000000">
                      <a:alpha val="43137"/>
                    </a:srgbClr>
                  </a:outerShdw>
                </a:effectLst>
                <a:latin typeface="Gentium" pitchFamily="2" charset="-95"/>
              </a:rPr>
              <a:t>’ τα κεριά του Πάσχα – </a:t>
            </a:r>
            <a:r>
              <a:rPr lang="el-GR" sz="2800" b="1" dirty="0" smtClean="0">
                <a:effectLst>
                  <a:outerShdw blurRad="38100" dist="38100" dir="2700000" algn="tl">
                    <a:srgbClr val="000000">
                      <a:alpha val="43137"/>
                    </a:srgbClr>
                  </a:outerShdw>
                </a:effectLst>
                <a:latin typeface="Gentium" pitchFamily="2" charset="-95"/>
              </a:rPr>
              <a:t>μικροί </a:t>
            </a:r>
            <a:r>
              <a:rPr lang="el-GR" sz="2800" b="1" dirty="0" err="1">
                <a:effectLst>
                  <a:outerShdw blurRad="38100" dist="38100" dir="2700000" algn="tl">
                    <a:srgbClr val="000000">
                      <a:alpha val="43137"/>
                    </a:srgbClr>
                  </a:outerShdw>
                </a:effectLst>
                <a:latin typeface="Gentium" pitchFamily="2" charset="-95"/>
              </a:rPr>
              <a:t>μικροί</a:t>
            </a:r>
            <a:r>
              <a:rPr lang="el-GR" sz="2800" b="1" dirty="0">
                <a:effectLst>
                  <a:outerShdw blurRad="38100" dist="38100" dir="2700000" algn="tl">
                    <a:srgbClr val="000000">
                      <a:alpha val="43137"/>
                    </a:srgbClr>
                  </a:outerShdw>
                </a:effectLst>
                <a:latin typeface="Gentium" pitchFamily="2" charset="-95"/>
              </a:rPr>
              <a:t> μαύροι σταυροί που χάραξαν οι </a:t>
            </a:r>
            <a:r>
              <a:rPr lang="el-GR" sz="2800" b="1" dirty="0" smtClean="0">
                <a:effectLst>
                  <a:outerShdw blurRad="38100" dist="38100" dir="2700000" algn="tl">
                    <a:srgbClr val="000000">
                      <a:alpha val="43137"/>
                    </a:srgbClr>
                  </a:outerShdw>
                </a:effectLst>
                <a:latin typeface="Gentium" pitchFamily="2" charset="-95"/>
              </a:rPr>
              <a:t>πεθαμένοι γυρίζοντας </a:t>
            </a:r>
            <a:r>
              <a:rPr lang="el-GR" sz="2800" b="1" dirty="0">
                <a:effectLst>
                  <a:outerShdw blurRad="38100" dist="38100" dir="2700000" algn="tl">
                    <a:srgbClr val="000000">
                      <a:alpha val="43137"/>
                    </a:srgbClr>
                  </a:outerShdw>
                </a:effectLst>
                <a:latin typeface="Gentium" pitchFamily="2" charset="-95"/>
              </a:rPr>
              <a:t>απ’ την </a:t>
            </a:r>
            <a:r>
              <a:rPr lang="el-GR" sz="2800" b="1" dirty="0" smtClean="0">
                <a:effectLst>
                  <a:outerShdw blurRad="38100" dist="38100" dir="2700000" algn="tl">
                    <a:srgbClr val="000000">
                      <a:alpha val="43137"/>
                    </a:srgbClr>
                  </a:outerShdw>
                </a:effectLst>
                <a:latin typeface="Gentium" pitchFamily="2" charset="-95"/>
              </a:rPr>
              <a:t>Ανάσταση». </a:t>
            </a:r>
            <a:endParaRPr lang="el-GR" sz="2800" b="1" dirty="0">
              <a:effectLst>
                <a:outerShdw blurRad="38100" dist="38100" dir="2700000" algn="tl">
                  <a:srgbClr val="000000">
                    <a:alpha val="43137"/>
                  </a:srgbClr>
                </a:outerShdw>
              </a:effectLst>
              <a:latin typeface="Gentium" pitchFamily="2" charset="-95"/>
            </a:endParaRPr>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5400000" flipV="1">
            <a:off x="3892380" y="1756875"/>
            <a:ext cx="1287232" cy="1208784"/>
          </a:xfrm>
          <a:prstGeom prst="rect">
            <a:avLst/>
          </a:prstGeom>
        </p:spPr>
      </p:pic>
    </p:spTree>
    <p:extLst>
      <p:ext uri="{BB962C8B-B14F-4D97-AF65-F5344CB8AC3E}">
        <p14:creationId xmlns:p14="http://schemas.microsoft.com/office/powerpoint/2010/main" val="1914133495"/>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randombar(horizontal)">
                                      <p:cBhvr>
                                        <p:cTn id="1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96" y="980728"/>
            <a:ext cx="9036496" cy="5262979"/>
          </a:xfrm>
          <a:prstGeom prst="rect">
            <a:avLst/>
          </a:prstGeom>
        </p:spPr>
        <p:txBody>
          <a:bodyPr wrap="square">
            <a:spAutoFit/>
          </a:bodyPr>
          <a:lstStyle/>
          <a:p>
            <a:pPr algn="ctr">
              <a:lnSpc>
                <a:spcPct val="150000"/>
              </a:lnSpc>
            </a:pPr>
            <a:r>
              <a:rPr lang="el-GR" sz="2800" dirty="0">
                <a:latin typeface="Gentium" pitchFamily="2" charset="-95"/>
              </a:rPr>
              <a:t>Οι Έλληνες δεν είναι πρόθυμοι </a:t>
            </a:r>
            <a:endParaRPr lang="el-GR" sz="2800" dirty="0" smtClean="0">
              <a:latin typeface="Gentium" pitchFamily="2" charset="-95"/>
            </a:endParaRPr>
          </a:p>
          <a:p>
            <a:pPr algn="ctr">
              <a:lnSpc>
                <a:spcPct val="150000"/>
              </a:lnSpc>
            </a:pPr>
            <a:r>
              <a:rPr lang="el-GR" sz="2800" dirty="0" smtClean="0">
                <a:latin typeface="Gentium" pitchFamily="2" charset="-95"/>
              </a:rPr>
              <a:t>να </a:t>
            </a:r>
            <a:r>
              <a:rPr lang="el-GR" sz="2800" dirty="0">
                <a:latin typeface="Gentium" pitchFamily="2" charset="-95"/>
              </a:rPr>
              <a:t>στερηθούν τις παραδόσεις τους </a:t>
            </a:r>
            <a:endParaRPr lang="el-GR" sz="2800" dirty="0" smtClean="0">
              <a:latin typeface="Gentium" pitchFamily="2" charset="-95"/>
            </a:endParaRPr>
          </a:p>
          <a:p>
            <a:pPr algn="ctr">
              <a:lnSpc>
                <a:spcPct val="150000"/>
              </a:lnSpc>
            </a:pPr>
            <a:r>
              <a:rPr lang="el-GR" sz="2800" dirty="0" smtClean="0">
                <a:latin typeface="Gentium" pitchFamily="2" charset="-95"/>
              </a:rPr>
              <a:t>και </a:t>
            </a:r>
            <a:r>
              <a:rPr lang="el-GR" sz="2800" dirty="0">
                <a:latin typeface="Gentium" pitchFamily="2" charset="-95"/>
              </a:rPr>
              <a:t>δεν πρόκειται να στερηθούν </a:t>
            </a:r>
            <a:r>
              <a:rPr lang="el-GR" sz="2800" dirty="0" smtClean="0">
                <a:latin typeface="Gentium" pitchFamily="2" charset="-95"/>
              </a:rPr>
              <a:t>την </a:t>
            </a:r>
            <a:r>
              <a:rPr lang="el-GR" sz="2800" dirty="0">
                <a:latin typeface="Gentium" pitchFamily="2" charset="-95"/>
              </a:rPr>
              <a:t>ελευθερία τους. </a:t>
            </a:r>
            <a:endParaRPr lang="el-GR" sz="2800" dirty="0" smtClean="0">
              <a:latin typeface="Gentium" pitchFamily="2" charset="-95"/>
            </a:endParaRPr>
          </a:p>
          <a:p>
            <a:pPr algn="ctr">
              <a:lnSpc>
                <a:spcPct val="150000"/>
              </a:lnSpc>
            </a:pPr>
            <a:r>
              <a:rPr lang="el-GR" sz="2800" dirty="0" smtClean="0">
                <a:latin typeface="Gentium" pitchFamily="2" charset="-95"/>
              </a:rPr>
              <a:t>Η </a:t>
            </a:r>
            <a:r>
              <a:rPr lang="el-GR" sz="2800" dirty="0">
                <a:latin typeface="Gentium" pitchFamily="2" charset="-95"/>
              </a:rPr>
              <a:t>αναφορά στην Ανάσταση αποκτά εδώ </a:t>
            </a:r>
            <a:endParaRPr lang="el-GR" sz="2800" dirty="0" smtClean="0">
              <a:latin typeface="Gentium" pitchFamily="2" charset="-95"/>
            </a:endParaRPr>
          </a:p>
          <a:p>
            <a:pPr algn="ctr">
              <a:lnSpc>
                <a:spcPct val="150000"/>
              </a:lnSpc>
            </a:pPr>
            <a:r>
              <a:rPr lang="el-GR" sz="2800" dirty="0" smtClean="0">
                <a:latin typeface="Gentium" pitchFamily="2" charset="-95"/>
              </a:rPr>
              <a:t>μια </a:t>
            </a:r>
            <a:r>
              <a:rPr lang="el-GR" sz="2800" dirty="0">
                <a:latin typeface="Gentium" pitchFamily="2" charset="-95"/>
              </a:rPr>
              <a:t>συμβολική διάσταση, </a:t>
            </a:r>
            <a:endParaRPr lang="el-GR" sz="2800" dirty="0" smtClean="0">
              <a:latin typeface="Gentium" pitchFamily="2" charset="-95"/>
            </a:endParaRPr>
          </a:p>
          <a:p>
            <a:pPr algn="ctr">
              <a:lnSpc>
                <a:spcPct val="150000"/>
              </a:lnSpc>
            </a:pPr>
            <a:r>
              <a:rPr lang="el-GR" sz="2800" dirty="0" smtClean="0">
                <a:latin typeface="Gentium" pitchFamily="2" charset="-95"/>
              </a:rPr>
              <a:t>καθώς </a:t>
            </a:r>
            <a:r>
              <a:rPr lang="el-GR" sz="2800" dirty="0">
                <a:latin typeface="Gentium" pitchFamily="2" charset="-95"/>
              </a:rPr>
              <a:t>μας παραπέμπει στην αναγέννηση, </a:t>
            </a:r>
            <a:endParaRPr lang="el-GR" sz="2800" dirty="0" smtClean="0">
              <a:latin typeface="Gentium" pitchFamily="2" charset="-95"/>
            </a:endParaRPr>
          </a:p>
          <a:p>
            <a:pPr algn="ctr">
              <a:lnSpc>
                <a:spcPct val="150000"/>
              </a:lnSpc>
            </a:pPr>
            <a:r>
              <a:rPr lang="el-GR" sz="2800" dirty="0" smtClean="0">
                <a:latin typeface="Gentium" pitchFamily="2" charset="-95"/>
              </a:rPr>
              <a:t>στην </a:t>
            </a:r>
            <a:r>
              <a:rPr lang="el-GR" sz="2800" dirty="0">
                <a:latin typeface="Gentium" pitchFamily="2" charset="-95"/>
              </a:rPr>
              <a:t>ανατροπή και στην επιστροφή </a:t>
            </a:r>
            <a:endParaRPr lang="el-GR" sz="2800" dirty="0" smtClean="0">
              <a:latin typeface="Gentium" pitchFamily="2" charset="-95"/>
            </a:endParaRPr>
          </a:p>
          <a:p>
            <a:pPr algn="ctr">
              <a:lnSpc>
                <a:spcPct val="150000"/>
              </a:lnSpc>
            </a:pPr>
            <a:r>
              <a:rPr lang="el-GR" sz="2800" dirty="0" smtClean="0">
                <a:latin typeface="Gentium" pitchFamily="2" charset="-95"/>
              </a:rPr>
              <a:t>σε </a:t>
            </a:r>
            <a:r>
              <a:rPr lang="el-GR" sz="2800" dirty="0">
                <a:latin typeface="Gentium" pitchFamily="2" charset="-95"/>
              </a:rPr>
              <a:t>μια κατάσταση ελευθερίας και ζωοποιού δύναμης.</a:t>
            </a:r>
          </a:p>
        </p:txBody>
      </p:sp>
    </p:spTree>
    <p:extLst>
      <p:ext uri="{BB962C8B-B14F-4D97-AF65-F5344CB8AC3E}">
        <p14:creationId xmlns:p14="http://schemas.microsoft.com/office/powerpoint/2010/main" val="3182340751"/>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474" y="3068960"/>
            <a:ext cx="8784976" cy="2677656"/>
          </a:xfrm>
          <a:prstGeom prst="rect">
            <a:avLst/>
          </a:prstGeom>
        </p:spPr>
        <p:txBody>
          <a:bodyPr wrap="square">
            <a:spAutoFit/>
          </a:bodyPr>
          <a:lstStyle/>
          <a:p>
            <a:pPr algn="ctr"/>
            <a:r>
              <a:rPr lang="el-GR" sz="2800" dirty="0" smtClean="0">
                <a:latin typeface="Gentium" pitchFamily="2" charset="-95"/>
              </a:rPr>
              <a:t>Ο </a:t>
            </a:r>
            <a:r>
              <a:rPr lang="el-GR" sz="2800" dirty="0">
                <a:latin typeface="Gentium" pitchFamily="2" charset="-95"/>
              </a:rPr>
              <a:t>ποιητής </a:t>
            </a:r>
            <a:r>
              <a:rPr lang="el-GR" sz="2800" dirty="0" smtClean="0">
                <a:latin typeface="Gentium" pitchFamily="2" charset="-95"/>
              </a:rPr>
              <a:t>κατανοεί </a:t>
            </a:r>
            <a:r>
              <a:rPr lang="el-GR" sz="2800" dirty="0">
                <a:latin typeface="Gentium" pitchFamily="2" charset="-95"/>
              </a:rPr>
              <a:t>πόσο </a:t>
            </a:r>
            <a:r>
              <a:rPr lang="el-GR" sz="2800" b="1" dirty="0">
                <a:latin typeface="Gentium" pitchFamily="2" charset="-95"/>
              </a:rPr>
              <a:t>κοπιώδης </a:t>
            </a:r>
            <a:endParaRPr lang="el-GR" sz="2800" b="1" dirty="0" smtClean="0">
              <a:latin typeface="Gentium" pitchFamily="2" charset="-95"/>
            </a:endParaRPr>
          </a:p>
          <a:p>
            <a:pPr algn="ctr"/>
            <a:r>
              <a:rPr lang="el-GR" sz="2800" dirty="0" smtClean="0">
                <a:latin typeface="Gentium" pitchFamily="2" charset="-95"/>
              </a:rPr>
              <a:t>είναι </a:t>
            </a:r>
            <a:r>
              <a:rPr lang="el-GR" sz="2800" dirty="0">
                <a:latin typeface="Gentium" pitchFamily="2" charset="-95"/>
              </a:rPr>
              <a:t>η ζωή των </a:t>
            </a:r>
            <a:r>
              <a:rPr lang="el-GR" sz="2800" dirty="0" smtClean="0">
                <a:latin typeface="Gentium" pitchFamily="2" charset="-95"/>
              </a:rPr>
              <a:t>Ελλήνων </a:t>
            </a:r>
          </a:p>
          <a:p>
            <a:pPr algn="ctr"/>
            <a:r>
              <a:rPr lang="el-GR" sz="2800" dirty="0" smtClean="0">
                <a:latin typeface="Gentium" pitchFamily="2" charset="-95"/>
              </a:rPr>
              <a:t>εντούτοις </a:t>
            </a:r>
            <a:r>
              <a:rPr lang="el-GR" sz="2800" dirty="0">
                <a:latin typeface="Gentium" pitchFamily="2" charset="-95"/>
              </a:rPr>
              <a:t>ξέρει καλά πως </a:t>
            </a:r>
            <a:endParaRPr lang="el-GR" sz="2800" dirty="0" smtClean="0">
              <a:latin typeface="Gentium" pitchFamily="2" charset="-95"/>
            </a:endParaRPr>
          </a:p>
          <a:p>
            <a:pPr algn="ctr"/>
            <a:r>
              <a:rPr lang="el-GR" sz="2800" dirty="0" smtClean="0">
                <a:latin typeface="Gentium" pitchFamily="2" charset="-95"/>
              </a:rPr>
              <a:t>οι </a:t>
            </a:r>
            <a:r>
              <a:rPr lang="el-GR" sz="2800" b="1" dirty="0">
                <a:latin typeface="Gentium" pitchFamily="2" charset="-95"/>
              </a:rPr>
              <a:t>Έλληνες</a:t>
            </a:r>
            <a:r>
              <a:rPr lang="el-GR" sz="2800" dirty="0">
                <a:latin typeface="Gentium" pitchFamily="2" charset="-95"/>
              </a:rPr>
              <a:t> είναι </a:t>
            </a:r>
            <a:r>
              <a:rPr lang="el-GR" sz="2800" b="1" dirty="0">
                <a:latin typeface="Gentium" pitchFamily="2" charset="-95"/>
              </a:rPr>
              <a:t>γεμάτοι</a:t>
            </a:r>
            <a:r>
              <a:rPr lang="el-GR" sz="2800" dirty="0">
                <a:latin typeface="Gentium" pitchFamily="2" charset="-95"/>
              </a:rPr>
              <a:t> </a:t>
            </a:r>
            <a:r>
              <a:rPr lang="el-GR" sz="2800" b="1" dirty="0">
                <a:latin typeface="Gentium" pitchFamily="2" charset="-95"/>
              </a:rPr>
              <a:t>περηφάνια</a:t>
            </a:r>
            <a:r>
              <a:rPr lang="el-GR" sz="2800" dirty="0">
                <a:latin typeface="Gentium" pitchFamily="2" charset="-95"/>
              </a:rPr>
              <a:t> για τον τόπο τους. </a:t>
            </a:r>
            <a:endParaRPr lang="el-GR" sz="2800" dirty="0" smtClean="0">
              <a:latin typeface="Gentium" pitchFamily="2" charset="-95"/>
            </a:endParaRPr>
          </a:p>
          <a:p>
            <a:pPr algn="ctr"/>
            <a:r>
              <a:rPr lang="el-GR" sz="2800" dirty="0" smtClean="0">
                <a:latin typeface="Gentium" pitchFamily="2" charset="-95"/>
              </a:rPr>
              <a:t>Οι </a:t>
            </a:r>
            <a:r>
              <a:rPr lang="el-GR" sz="2800" b="1" dirty="0">
                <a:latin typeface="Gentium" pitchFamily="2" charset="-95"/>
              </a:rPr>
              <a:t>δυσκολίες</a:t>
            </a:r>
            <a:r>
              <a:rPr lang="el-GR" sz="2800" dirty="0">
                <a:latin typeface="Gentium" pitchFamily="2" charset="-95"/>
              </a:rPr>
              <a:t> </a:t>
            </a:r>
            <a:r>
              <a:rPr lang="el-GR" sz="2800" dirty="0" smtClean="0">
                <a:latin typeface="Gentium" pitchFamily="2" charset="-95"/>
              </a:rPr>
              <a:t>δεν </a:t>
            </a:r>
            <a:r>
              <a:rPr lang="el-GR" sz="2800" dirty="0">
                <a:latin typeface="Gentium" pitchFamily="2" charset="-95"/>
              </a:rPr>
              <a:t>είναι παρά ένα ακόμη στοιχείο </a:t>
            </a:r>
            <a:endParaRPr lang="el-GR" sz="2800" dirty="0" smtClean="0">
              <a:latin typeface="Gentium" pitchFamily="2" charset="-95"/>
            </a:endParaRPr>
          </a:p>
          <a:p>
            <a:pPr algn="ctr"/>
            <a:r>
              <a:rPr lang="el-GR" sz="2800" dirty="0" smtClean="0">
                <a:latin typeface="Gentium" pitchFamily="2" charset="-95"/>
              </a:rPr>
              <a:t>που </a:t>
            </a:r>
            <a:r>
              <a:rPr lang="el-GR" sz="2800" dirty="0">
                <a:latin typeface="Gentium" pitchFamily="2" charset="-95"/>
              </a:rPr>
              <a:t>την καθιστά </a:t>
            </a:r>
            <a:r>
              <a:rPr lang="el-GR" sz="2800" b="1" dirty="0">
                <a:latin typeface="Gentium" pitchFamily="2" charset="-95"/>
              </a:rPr>
              <a:t>πιο</a:t>
            </a:r>
            <a:r>
              <a:rPr lang="el-GR" sz="2800" dirty="0">
                <a:latin typeface="Gentium" pitchFamily="2" charset="-95"/>
              </a:rPr>
              <a:t> </a:t>
            </a:r>
            <a:r>
              <a:rPr lang="el-GR" sz="2800" b="1" dirty="0">
                <a:latin typeface="Gentium" pitchFamily="2" charset="-95"/>
              </a:rPr>
              <a:t>αγαπητή</a:t>
            </a:r>
            <a:r>
              <a:rPr lang="el-GR" sz="2800" dirty="0">
                <a:latin typeface="Gentium" pitchFamily="2" charset="-95"/>
              </a:rPr>
              <a:t> στους πολίτες της. </a:t>
            </a:r>
          </a:p>
        </p:txBody>
      </p:sp>
      <p:sp>
        <p:nvSpPr>
          <p:cNvPr id="3" name="Rectangle 2"/>
          <p:cNvSpPr/>
          <p:nvPr/>
        </p:nvSpPr>
        <p:spPr>
          <a:xfrm>
            <a:off x="1203590" y="620688"/>
            <a:ext cx="6696744" cy="954107"/>
          </a:xfrm>
          <a:prstGeom prst="rect">
            <a:avLst/>
          </a:prstGeom>
        </p:spPr>
        <p:txBody>
          <a:bodyPr wrap="square">
            <a:spAutoFit/>
          </a:bodyPr>
          <a:lstStyle/>
          <a:p>
            <a:pPr lvl="0" algn="ctr"/>
            <a:r>
              <a:rPr lang="el-GR" sz="2800" b="1" dirty="0">
                <a:effectLst>
                  <a:outerShdw blurRad="38100" dist="38100" dir="2700000" algn="tl">
                    <a:srgbClr val="000000">
                      <a:alpha val="43137"/>
                    </a:srgbClr>
                  </a:outerShdw>
                </a:effectLst>
                <a:latin typeface="Gentium" pitchFamily="2" charset="-95"/>
              </a:rPr>
              <a:t>«Πολύ αγαπιέται αυτός ο τόπος</a:t>
            </a:r>
          </a:p>
          <a:p>
            <a:pPr lvl="0" algn="ctr"/>
            <a:r>
              <a:rPr lang="el-GR" sz="2800" b="1" dirty="0">
                <a:effectLst>
                  <a:outerShdw blurRad="38100" dist="38100" dir="2700000" algn="tl">
                    <a:srgbClr val="000000">
                      <a:alpha val="43137"/>
                    </a:srgbClr>
                  </a:outerShdw>
                </a:effectLst>
                <a:latin typeface="Gentium" pitchFamily="2" charset="-95"/>
              </a:rPr>
              <a:t>με υπομονή και </a:t>
            </a:r>
            <a:r>
              <a:rPr lang="el-GR" sz="2800" b="1" dirty="0" err="1">
                <a:effectLst>
                  <a:outerShdw blurRad="38100" dist="38100" dir="2700000" algn="tl">
                    <a:srgbClr val="000000">
                      <a:alpha val="43137"/>
                    </a:srgbClr>
                  </a:outerShdw>
                </a:effectLst>
                <a:latin typeface="Gentium" pitchFamily="2" charset="-95"/>
              </a:rPr>
              <a:t>περηφάνεια</a:t>
            </a:r>
            <a:r>
              <a:rPr lang="el-GR" sz="2800" b="1" dirty="0">
                <a:effectLst>
                  <a:outerShdw blurRad="38100" dist="38100" dir="2700000" algn="tl">
                    <a:srgbClr val="000000">
                      <a:alpha val="43137"/>
                    </a:srgbClr>
                  </a:outerShdw>
                </a:effectLst>
                <a:latin typeface="Gentium" pitchFamily="2" charset="-95"/>
              </a:rPr>
              <a:t>». </a:t>
            </a:r>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5400000" flipV="1">
            <a:off x="3892380" y="1756875"/>
            <a:ext cx="1287232" cy="1208784"/>
          </a:xfrm>
          <a:prstGeom prst="rect">
            <a:avLst/>
          </a:prstGeom>
        </p:spPr>
      </p:pic>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8821156" flipV="1">
            <a:off x="7637841" y="5574423"/>
            <a:ext cx="1287232" cy="1208784"/>
          </a:xfrm>
          <a:prstGeom prst="rect">
            <a:avLst/>
          </a:prstGeom>
        </p:spPr>
      </p:pic>
    </p:spTree>
    <p:extLst>
      <p:ext uri="{BB962C8B-B14F-4D97-AF65-F5344CB8AC3E}">
        <p14:creationId xmlns:p14="http://schemas.microsoft.com/office/powerpoint/2010/main" val="1320229530"/>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1000"/>
                                        <p:tgtEl>
                                          <p:spTgt spid="4"/>
                                        </p:tgtEl>
                                      </p:cBhvr>
                                    </p:animEffect>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randombar(horizontal)">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randombar(horizontal)">
                                      <p:cBhvr>
                                        <p:cTn id="2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700808"/>
            <a:ext cx="8136904" cy="3970318"/>
          </a:xfrm>
          <a:prstGeom prst="rect">
            <a:avLst/>
          </a:prstGeom>
        </p:spPr>
        <p:txBody>
          <a:bodyPr wrap="square">
            <a:spAutoFit/>
          </a:bodyPr>
          <a:lstStyle/>
          <a:p>
            <a:pPr algn="ctr">
              <a:lnSpc>
                <a:spcPct val="150000"/>
              </a:lnSpc>
            </a:pPr>
            <a:r>
              <a:rPr lang="el-GR" sz="2800" dirty="0">
                <a:latin typeface="Gentium" pitchFamily="2" charset="-95"/>
              </a:rPr>
              <a:t>Η περηφάνια των Ελλήνων για τον τόπο τους, </a:t>
            </a:r>
            <a:endParaRPr lang="el-GR" sz="2800" dirty="0" smtClean="0">
              <a:latin typeface="Gentium" pitchFamily="2" charset="-95"/>
            </a:endParaRPr>
          </a:p>
          <a:p>
            <a:pPr algn="ctr">
              <a:lnSpc>
                <a:spcPct val="150000"/>
              </a:lnSpc>
            </a:pPr>
            <a:r>
              <a:rPr lang="el-GR" sz="2800" dirty="0" smtClean="0">
                <a:latin typeface="Gentium" pitchFamily="2" charset="-95"/>
              </a:rPr>
              <a:t>για </a:t>
            </a:r>
            <a:r>
              <a:rPr lang="el-GR" sz="2800" dirty="0">
                <a:latin typeface="Gentium" pitchFamily="2" charset="-95"/>
              </a:rPr>
              <a:t>την ιστορία τους και φυσικά για την ελευθερία </a:t>
            </a:r>
            <a:endParaRPr lang="el-GR" sz="2800" dirty="0" smtClean="0">
              <a:latin typeface="Gentium" pitchFamily="2" charset="-95"/>
            </a:endParaRPr>
          </a:p>
          <a:p>
            <a:pPr algn="ctr">
              <a:lnSpc>
                <a:spcPct val="150000"/>
              </a:lnSpc>
            </a:pPr>
            <a:r>
              <a:rPr lang="el-GR" sz="2800" dirty="0" smtClean="0">
                <a:latin typeface="Gentium" pitchFamily="2" charset="-95"/>
              </a:rPr>
              <a:t>που </a:t>
            </a:r>
            <a:r>
              <a:rPr lang="el-GR" sz="2800" dirty="0">
                <a:latin typeface="Gentium" pitchFamily="2" charset="-95"/>
              </a:rPr>
              <a:t>προκύπτει </a:t>
            </a:r>
            <a:r>
              <a:rPr lang="el-GR" sz="2800" dirty="0" smtClean="0">
                <a:latin typeface="Gentium" pitchFamily="2" charset="-95"/>
              </a:rPr>
              <a:t>φυσικά </a:t>
            </a:r>
            <a:r>
              <a:rPr lang="el-GR" sz="2800" dirty="0">
                <a:latin typeface="Gentium" pitchFamily="2" charset="-95"/>
              </a:rPr>
              <a:t>σ’ αυτόν τον φωτεινό τόπο, είναι εγγενές γνώρισμα, </a:t>
            </a:r>
            <a:endParaRPr lang="el-GR" sz="2800" dirty="0" smtClean="0">
              <a:latin typeface="Gentium" pitchFamily="2" charset="-95"/>
            </a:endParaRPr>
          </a:p>
          <a:p>
            <a:pPr algn="ctr">
              <a:lnSpc>
                <a:spcPct val="150000"/>
              </a:lnSpc>
            </a:pPr>
            <a:r>
              <a:rPr lang="el-GR" sz="2800" dirty="0" smtClean="0">
                <a:latin typeface="Gentium" pitchFamily="2" charset="-95"/>
              </a:rPr>
              <a:t>σμιλεμένο </a:t>
            </a:r>
            <a:r>
              <a:rPr lang="el-GR" sz="2800" dirty="0">
                <a:latin typeface="Gentium" pitchFamily="2" charset="-95"/>
              </a:rPr>
              <a:t>στις ψυχές των Ελλήνων </a:t>
            </a:r>
            <a:endParaRPr lang="el-GR" sz="2800" dirty="0" smtClean="0">
              <a:latin typeface="Gentium" pitchFamily="2" charset="-95"/>
            </a:endParaRPr>
          </a:p>
          <a:p>
            <a:pPr algn="ctr">
              <a:lnSpc>
                <a:spcPct val="150000"/>
              </a:lnSpc>
            </a:pPr>
            <a:r>
              <a:rPr lang="el-GR" sz="2800" dirty="0" smtClean="0">
                <a:latin typeface="Gentium" pitchFamily="2" charset="-95"/>
              </a:rPr>
              <a:t>μέσα </a:t>
            </a:r>
            <a:r>
              <a:rPr lang="el-GR" sz="2800" dirty="0">
                <a:latin typeface="Gentium" pitchFamily="2" charset="-95"/>
              </a:rPr>
              <a:t>από συνεχείς αγώνες.</a:t>
            </a:r>
          </a:p>
        </p:txBody>
      </p:sp>
    </p:spTree>
    <p:extLst>
      <p:ext uri="{BB962C8B-B14F-4D97-AF65-F5344CB8AC3E}">
        <p14:creationId xmlns:p14="http://schemas.microsoft.com/office/powerpoint/2010/main" val="1459891467"/>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510" y="3004883"/>
            <a:ext cx="8712968" cy="1974515"/>
          </a:xfrm>
          <a:prstGeom prst="rect">
            <a:avLst/>
          </a:prstGeom>
        </p:spPr>
        <p:txBody>
          <a:bodyPr wrap="square">
            <a:spAutoFit/>
          </a:bodyPr>
          <a:lstStyle/>
          <a:p>
            <a:pPr algn="ctr">
              <a:lnSpc>
                <a:spcPct val="150000"/>
              </a:lnSpc>
            </a:pPr>
            <a:r>
              <a:rPr lang="el-GR" sz="2800" dirty="0" smtClean="0">
                <a:latin typeface="Gentium" pitchFamily="2" charset="-95"/>
              </a:rPr>
              <a:t>Υπερρεαλιστική </a:t>
            </a:r>
            <a:r>
              <a:rPr lang="el-GR" sz="2800" dirty="0">
                <a:latin typeface="Gentium" pitchFamily="2" charset="-95"/>
              </a:rPr>
              <a:t>εικόνα </a:t>
            </a:r>
            <a:endParaRPr lang="el-GR" sz="2800" dirty="0" smtClean="0">
              <a:latin typeface="Gentium" pitchFamily="2" charset="-95"/>
            </a:endParaRPr>
          </a:p>
          <a:p>
            <a:pPr algn="ctr">
              <a:lnSpc>
                <a:spcPct val="150000"/>
              </a:lnSpc>
            </a:pPr>
            <a:r>
              <a:rPr lang="el-GR" sz="2800" dirty="0" smtClean="0">
                <a:latin typeface="Gentium" pitchFamily="2" charset="-95"/>
              </a:rPr>
              <a:t>που </a:t>
            </a:r>
            <a:r>
              <a:rPr lang="el-GR" sz="2800" dirty="0">
                <a:latin typeface="Gentium" pitchFamily="2" charset="-95"/>
              </a:rPr>
              <a:t>κρύβει ένα ακόμη μήνυμα ελπίδας </a:t>
            </a:r>
            <a:endParaRPr lang="el-GR" sz="2800" dirty="0" smtClean="0">
              <a:latin typeface="Gentium" pitchFamily="2" charset="-95"/>
            </a:endParaRPr>
          </a:p>
          <a:p>
            <a:pPr algn="ctr">
              <a:lnSpc>
                <a:spcPct val="150000"/>
              </a:lnSpc>
            </a:pPr>
            <a:r>
              <a:rPr lang="el-GR" sz="2800" dirty="0" smtClean="0">
                <a:latin typeface="Gentium" pitchFamily="2" charset="-95"/>
              </a:rPr>
              <a:t>για </a:t>
            </a:r>
            <a:r>
              <a:rPr lang="el-GR" sz="2800" dirty="0">
                <a:latin typeface="Gentium" pitchFamily="2" charset="-95"/>
              </a:rPr>
              <a:t>την επιστροφή στην </a:t>
            </a:r>
            <a:r>
              <a:rPr lang="el-GR" sz="2800" dirty="0" smtClean="0">
                <a:latin typeface="Gentium" pitchFamily="2" charset="-95"/>
              </a:rPr>
              <a:t>ελευθερία. </a:t>
            </a:r>
          </a:p>
        </p:txBody>
      </p:sp>
      <p:sp>
        <p:nvSpPr>
          <p:cNvPr id="3" name="Rectangle 2"/>
          <p:cNvSpPr/>
          <p:nvPr/>
        </p:nvSpPr>
        <p:spPr>
          <a:xfrm>
            <a:off x="107504" y="548680"/>
            <a:ext cx="8877735" cy="954107"/>
          </a:xfrm>
          <a:prstGeom prst="rect">
            <a:avLst/>
          </a:prstGeom>
        </p:spPr>
        <p:txBody>
          <a:bodyPr wrap="square">
            <a:spAutoFit/>
          </a:bodyPr>
          <a:lstStyle/>
          <a:p>
            <a:pPr lvl="0" algn="ctr"/>
            <a:r>
              <a:rPr lang="el-GR" sz="2800" b="1" dirty="0">
                <a:solidFill>
                  <a:prstClr val="black"/>
                </a:solidFill>
                <a:effectLst>
                  <a:outerShdw blurRad="38100" dist="38100" dir="2700000" algn="tl">
                    <a:srgbClr val="000000">
                      <a:alpha val="43137"/>
                    </a:srgbClr>
                  </a:outerShdw>
                </a:effectLst>
                <a:latin typeface="Gentium" pitchFamily="2" charset="-95"/>
              </a:rPr>
              <a:t>«Κάθε νύχτα απ’ το ξερό </a:t>
            </a:r>
            <a:r>
              <a:rPr lang="el-GR" sz="2800" b="1" dirty="0" smtClean="0">
                <a:solidFill>
                  <a:prstClr val="black"/>
                </a:solidFill>
                <a:effectLst>
                  <a:outerShdw blurRad="38100" dist="38100" dir="2700000" algn="tl">
                    <a:srgbClr val="000000">
                      <a:alpha val="43137"/>
                    </a:srgbClr>
                  </a:outerShdw>
                </a:effectLst>
                <a:latin typeface="Gentium" pitchFamily="2" charset="-95"/>
              </a:rPr>
              <a:t>πηγάδι βγαίνουν </a:t>
            </a:r>
            <a:r>
              <a:rPr lang="el-GR" sz="2800" b="1" dirty="0">
                <a:solidFill>
                  <a:prstClr val="black"/>
                </a:solidFill>
                <a:effectLst>
                  <a:outerShdw blurRad="38100" dist="38100" dir="2700000" algn="tl">
                    <a:srgbClr val="000000">
                      <a:alpha val="43137"/>
                    </a:srgbClr>
                  </a:outerShdw>
                </a:effectLst>
                <a:latin typeface="Gentium" pitchFamily="2" charset="-95"/>
              </a:rPr>
              <a:t>τ’ αγάλματα προσεχτικά κι ανεβαίνουν στα δέντρα». </a:t>
            </a:r>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5400000" flipV="1">
            <a:off x="3892380" y="1756875"/>
            <a:ext cx="1287232" cy="1208784"/>
          </a:xfrm>
          <a:prstGeom prst="rect">
            <a:avLst/>
          </a:prstGeom>
        </p:spPr>
      </p:pic>
    </p:spTree>
    <p:extLst>
      <p:ext uri="{BB962C8B-B14F-4D97-AF65-F5344CB8AC3E}">
        <p14:creationId xmlns:p14="http://schemas.microsoft.com/office/powerpoint/2010/main" val="4100985990"/>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1000"/>
                                        <p:tgtEl>
                                          <p:spTgt spid="4"/>
                                        </p:tgtEl>
                                      </p:cBhvr>
                                    </p:animEffect>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randombar(horizontal)">
                                      <p:cBhvr>
                                        <p:cTn id="1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96" y="116632"/>
            <a:ext cx="9036495" cy="6675354"/>
          </a:xfrm>
          <a:prstGeom prst="rect">
            <a:avLst/>
          </a:prstGeom>
        </p:spPr>
        <p:txBody>
          <a:bodyPr wrap="square">
            <a:spAutoFit/>
          </a:bodyPr>
          <a:lstStyle/>
          <a:p>
            <a:pPr algn="ctr">
              <a:lnSpc>
                <a:spcPct val="150000"/>
              </a:lnSpc>
            </a:pPr>
            <a:r>
              <a:rPr lang="el-GR" sz="3200" b="1" dirty="0">
                <a:latin typeface="Gentium" pitchFamily="2" charset="-95"/>
              </a:rPr>
              <a:t>Ο </a:t>
            </a:r>
            <a:r>
              <a:rPr lang="el-GR" sz="3200" b="1" dirty="0" smtClean="0">
                <a:latin typeface="Gentium" pitchFamily="2" charset="-95"/>
              </a:rPr>
              <a:t>Γ. </a:t>
            </a:r>
            <a:r>
              <a:rPr lang="el-GR" sz="3200" b="1" dirty="0">
                <a:latin typeface="Gentium" pitchFamily="2" charset="-95"/>
              </a:rPr>
              <a:t>Ρίτσος συνθέτει το ποίημα αυτό στη Λέρο, </a:t>
            </a:r>
            <a:endParaRPr lang="el-GR" sz="3200" b="1" dirty="0" smtClean="0">
              <a:latin typeface="Gentium" pitchFamily="2" charset="-95"/>
            </a:endParaRPr>
          </a:p>
          <a:p>
            <a:pPr algn="ctr">
              <a:lnSpc>
                <a:spcPct val="150000"/>
              </a:lnSpc>
            </a:pPr>
            <a:r>
              <a:rPr lang="el-GR" sz="3200" b="1" dirty="0" smtClean="0">
                <a:latin typeface="Gentium" pitchFamily="2" charset="-95"/>
              </a:rPr>
              <a:t>όπου </a:t>
            </a:r>
            <a:r>
              <a:rPr lang="el-GR" sz="3200" b="1" dirty="0">
                <a:latin typeface="Gentium" pitchFamily="2" charset="-95"/>
              </a:rPr>
              <a:t>βρίσκεται εξόριστος </a:t>
            </a:r>
            <a:endParaRPr lang="el-GR" sz="3200" b="1" dirty="0" smtClean="0">
              <a:latin typeface="Gentium" pitchFamily="2" charset="-95"/>
            </a:endParaRPr>
          </a:p>
          <a:p>
            <a:pPr algn="ctr">
              <a:lnSpc>
                <a:spcPct val="150000"/>
              </a:lnSpc>
            </a:pPr>
            <a:r>
              <a:rPr lang="el-GR" sz="3200" b="1" dirty="0" smtClean="0">
                <a:latin typeface="Gentium" pitchFamily="2" charset="-95"/>
              </a:rPr>
              <a:t>από </a:t>
            </a:r>
            <a:r>
              <a:rPr lang="el-GR" sz="3200" b="1" dirty="0">
                <a:latin typeface="Gentium" pitchFamily="2" charset="-95"/>
              </a:rPr>
              <a:t>το δικτατορικό καθεστώς. </a:t>
            </a:r>
            <a:endParaRPr lang="el-GR" sz="3200" b="1" dirty="0" smtClean="0">
              <a:latin typeface="Gentium" pitchFamily="2" charset="-95"/>
            </a:endParaRPr>
          </a:p>
          <a:p>
            <a:pPr algn="ctr">
              <a:lnSpc>
                <a:spcPct val="150000"/>
              </a:lnSpc>
            </a:pPr>
            <a:r>
              <a:rPr lang="el-GR" sz="3200" b="1" dirty="0" smtClean="0">
                <a:latin typeface="Gentium" pitchFamily="2" charset="-95"/>
              </a:rPr>
              <a:t>Οι </a:t>
            </a:r>
            <a:r>
              <a:rPr lang="el-GR" sz="3200" b="1" dirty="0">
                <a:latin typeface="Gentium" pitchFamily="2" charset="-95"/>
              </a:rPr>
              <a:t>στίχοι του γεμάτοι αγάπη για την Ελλάδα επιχειρούν μια προσέγγιση της παρούσας κατάστασης με υπαινικτικό όμως τρόπο, </a:t>
            </a:r>
            <a:endParaRPr lang="el-GR" sz="3200" b="1" dirty="0" smtClean="0">
              <a:latin typeface="Gentium" pitchFamily="2" charset="-95"/>
            </a:endParaRPr>
          </a:p>
          <a:p>
            <a:pPr algn="ctr">
              <a:lnSpc>
                <a:spcPct val="150000"/>
              </a:lnSpc>
            </a:pPr>
            <a:r>
              <a:rPr lang="el-GR" sz="3200" b="1" dirty="0" smtClean="0">
                <a:latin typeface="Gentium" pitchFamily="2" charset="-95"/>
              </a:rPr>
              <a:t>καθώς </a:t>
            </a:r>
            <a:r>
              <a:rPr lang="el-GR" sz="3200" b="1" dirty="0">
                <a:latin typeface="Gentium" pitchFamily="2" charset="-95"/>
              </a:rPr>
              <a:t>η λογοκρισία αποτελούσε αποτρεπτικό παράγοντα για κάθε προσπάθεια </a:t>
            </a:r>
            <a:endParaRPr lang="el-GR" sz="3200" b="1" dirty="0" smtClean="0">
              <a:latin typeface="Gentium" pitchFamily="2" charset="-95"/>
            </a:endParaRPr>
          </a:p>
          <a:p>
            <a:pPr algn="ctr">
              <a:lnSpc>
                <a:spcPct val="150000"/>
              </a:lnSpc>
            </a:pPr>
            <a:r>
              <a:rPr lang="el-GR" sz="3200" b="1" dirty="0" smtClean="0">
                <a:latin typeface="Gentium" pitchFamily="2" charset="-95"/>
              </a:rPr>
              <a:t>ανοιχτής διαμαρτυρίας</a:t>
            </a:r>
            <a:r>
              <a:rPr lang="en-US" sz="3200" b="1" dirty="0" smtClean="0">
                <a:latin typeface="Gentium" pitchFamily="2" charset="-95"/>
              </a:rPr>
              <a:t>.</a:t>
            </a:r>
            <a:endParaRPr lang="el-GR" sz="3200" b="1" dirty="0">
              <a:latin typeface="Gentium" pitchFamily="2" charset="-95"/>
            </a:endParaRPr>
          </a:p>
        </p:txBody>
      </p:sp>
    </p:spTree>
    <p:extLst>
      <p:ext uri="{BB962C8B-B14F-4D97-AF65-F5344CB8AC3E}">
        <p14:creationId xmlns:p14="http://schemas.microsoft.com/office/powerpoint/2010/main" val="233182670"/>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712968" cy="6498830"/>
          </a:xfrm>
          <a:prstGeom prst="rect">
            <a:avLst/>
          </a:prstGeom>
        </p:spPr>
        <p:txBody>
          <a:bodyPr wrap="square">
            <a:spAutoFit/>
          </a:bodyPr>
          <a:lstStyle/>
          <a:p>
            <a:pPr algn="ctr">
              <a:lnSpc>
                <a:spcPct val="150000"/>
              </a:lnSpc>
            </a:pPr>
            <a:r>
              <a:rPr lang="el-GR" sz="2800" dirty="0" smtClean="0">
                <a:latin typeface="Gentium" pitchFamily="2" charset="-95"/>
              </a:rPr>
              <a:t>Τα </a:t>
            </a:r>
            <a:r>
              <a:rPr lang="el-GR" sz="2800" dirty="0">
                <a:latin typeface="Gentium" pitchFamily="2" charset="-95"/>
              </a:rPr>
              <a:t>αγάλματα, ως σύμβολα του παρελθόντος, </a:t>
            </a:r>
            <a:endParaRPr lang="el-GR" sz="2800" dirty="0" smtClean="0">
              <a:latin typeface="Gentium" pitchFamily="2" charset="-95"/>
            </a:endParaRPr>
          </a:p>
          <a:p>
            <a:pPr algn="ctr">
              <a:lnSpc>
                <a:spcPct val="150000"/>
              </a:lnSpc>
            </a:pPr>
            <a:r>
              <a:rPr lang="el-GR" sz="2800" dirty="0" smtClean="0">
                <a:latin typeface="Gentium" pitchFamily="2" charset="-95"/>
              </a:rPr>
              <a:t>ως </a:t>
            </a:r>
            <a:r>
              <a:rPr lang="el-GR" sz="2800" dirty="0">
                <a:latin typeface="Gentium" pitchFamily="2" charset="-95"/>
              </a:rPr>
              <a:t>μνήμες παρελθοντικών καταστάσεων -τότε </a:t>
            </a:r>
            <a:r>
              <a:rPr lang="el-GR" sz="2800" dirty="0" smtClean="0">
                <a:latin typeface="Gentium" pitchFamily="2" charset="-95"/>
              </a:rPr>
              <a:t>που </a:t>
            </a:r>
            <a:r>
              <a:rPr lang="el-GR" sz="2800" dirty="0">
                <a:latin typeface="Gentium" pitchFamily="2" charset="-95"/>
              </a:rPr>
              <a:t>η χώρα δε βίωνε </a:t>
            </a:r>
            <a:r>
              <a:rPr lang="el-GR" sz="2800" dirty="0" smtClean="0">
                <a:latin typeface="Gentium" pitchFamily="2" charset="-95"/>
              </a:rPr>
              <a:t>την ανελευθερία </a:t>
            </a:r>
            <a:r>
              <a:rPr lang="el-GR" sz="2800" dirty="0">
                <a:latin typeface="Gentium" pitchFamily="2" charset="-95"/>
              </a:rPr>
              <a:t>και </a:t>
            </a:r>
            <a:r>
              <a:rPr lang="el-GR" sz="2800" dirty="0" smtClean="0">
                <a:latin typeface="Gentium" pitchFamily="2" charset="-95"/>
              </a:rPr>
              <a:t>καταπίεση- </a:t>
            </a:r>
            <a:r>
              <a:rPr lang="el-GR" sz="2800" dirty="0">
                <a:latin typeface="Gentium" pitchFamily="2" charset="-95"/>
              </a:rPr>
              <a:t>ανεβαίνουν στα δέντρα για να εποπτεύσουν το χώρο, μένοντας σε μια στάση αναμονής. </a:t>
            </a:r>
            <a:endParaRPr lang="el-GR" sz="2800" dirty="0" smtClean="0">
              <a:latin typeface="Gentium" pitchFamily="2" charset="-95"/>
            </a:endParaRPr>
          </a:p>
          <a:p>
            <a:pPr algn="ctr">
              <a:lnSpc>
                <a:spcPct val="150000"/>
              </a:lnSpc>
            </a:pPr>
            <a:r>
              <a:rPr lang="el-GR" sz="2800" dirty="0" smtClean="0">
                <a:latin typeface="Gentium" pitchFamily="2" charset="-95"/>
              </a:rPr>
              <a:t>Οι </a:t>
            </a:r>
            <a:r>
              <a:rPr lang="el-GR" sz="2800" dirty="0">
                <a:latin typeface="Gentium" pitchFamily="2" charset="-95"/>
              </a:rPr>
              <a:t>συνθήκες δεν είναι ακόμη κατάλληλες </a:t>
            </a:r>
            <a:endParaRPr lang="el-GR" sz="2800" dirty="0" smtClean="0">
              <a:latin typeface="Gentium" pitchFamily="2" charset="-95"/>
            </a:endParaRPr>
          </a:p>
          <a:p>
            <a:pPr algn="ctr">
              <a:lnSpc>
                <a:spcPct val="150000"/>
              </a:lnSpc>
            </a:pPr>
            <a:r>
              <a:rPr lang="el-GR" sz="2800" dirty="0" smtClean="0">
                <a:latin typeface="Gentium" pitchFamily="2" charset="-95"/>
              </a:rPr>
              <a:t>για </a:t>
            </a:r>
            <a:r>
              <a:rPr lang="el-GR" sz="2800" dirty="0">
                <a:latin typeface="Gentium" pitchFamily="2" charset="-95"/>
              </a:rPr>
              <a:t>να επέλθει η ζωογόνησή τους -το πηγάδι είναι ξερό-, αυτό όμως δε σημαίνει ότι δε θα έρθει η στιγμή </a:t>
            </a:r>
            <a:endParaRPr lang="el-GR" sz="2800" dirty="0" smtClean="0">
              <a:latin typeface="Gentium" pitchFamily="2" charset="-95"/>
            </a:endParaRPr>
          </a:p>
          <a:p>
            <a:pPr algn="ctr">
              <a:lnSpc>
                <a:spcPct val="150000"/>
              </a:lnSpc>
            </a:pPr>
            <a:r>
              <a:rPr lang="el-GR" sz="2800" dirty="0" smtClean="0">
                <a:latin typeface="Gentium" pitchFamily="2" charset="-95"/>
              </a:rPr>
              <a:t>που </a:t>
            </a:r>
            <a:r>
              <a:rPr lang="el-GR" sz="2800" dirty="0">
                <a:latin typeface="Gentium" pitchFamily="2" charset="-95"/>
              </a:rPr>
              <a:t>οι μνήμες αυτές του παρελθόντος </a:t>
            </a:r>
            <a:endParaRPr lang="el-GR" sz="2800" dirty="0" smtClean="0">
              <a:latin typeface="Gentium" pitchFamily="2" charset="-95"/>
            </a:endParaRPr>
          </a:p>
          <a:p>
            <a:pPr algn="ctr">
              <a:lnSpc>
                <a:spcPct val="150000"/>
              </a:lnSpc>
            </a:pPr>
            <a:r>
              <a:rPr lang="el-GR" sz="2800" dirty="0" smtClean="0">
                <a:latin typeface="Gentium" pitchFamily="2" charset="-95"/>
              </a:rPr>
              <a:t>θα </a:t>
            </a:r>
            <a:r>
              <a:rPr lang="el-GR" sz="2800" dirty="0">
                <a:latin typeface="Gentium" pitchFamily="2" charset="-95"/>
              </a:rPr>
              <a:t>δώσουν το έναυσμα για την πολυπόθητη ανατροπή. </a:t>
            </a:r>
          </a:p>
        </p:txBody>
      </p:sp>
    </p:spTree>
    <p:extLst>
      <p:ext uri="{BB962C8B-B14F-4D97-AF65-F5344CB8AC3E}">
        <p14:creationId xmlns:p14="http://schemas.microsoft.com/office/powerpoint/2010/main" val="2700603661"/>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784976" cy="6555641"/>
          </a:xfrm>
          <a:prstGeom prst="rect">
            <a:avLst/>
          </a:prstGeom>
        </p:spPr>
        <p:txBody>
          <a:bodyPr wrap="square">
            <a:spAutoFit/>
          </a:bodyPr>
          <a:lstStyle/>
          <a:p>
            <a:pPr algn="ctr">
              <a:lnSpc>
                <a:spcPct val="150000"/>
              </a:lnSpc>
            </a:pPr>
            <a:r>
              <a:rPr lang="el-GR" sz="2800" dirty="0">
                <a:latin typeface="Gentium" pitchFamily="2" charset="-95"/>
              </a:rPr>
              <a:t>Ο ποιητής </a:t>
            </a:r>
            <a:r>
              <a:rPr lang="el-GR" sz="2800" dirty="0" smtClean="0">
                <a:latin typeface="Gentium" pitchFamily="2" charset="-95"/>
              </a:rPr>
              <a:t>περνά </a:t>
            </a:r>
            <a:r>
              <a:rPr lang="el-GR" sz="2800" dirty="0">
                <a:latin typeface="Gentium" pitchFamily="2" charset="-95"/>
              </a:rPr>
              <a:t>το μήνυμα </a:t>
            </a:r>
            <a:endParaRPr lang="el-GR" sz="2800" dirty="0" smtClean="0">
              <a:latin typeface="Gentium" pitchFamily="2" charset="-95"/>
            </a:endParaRPr>
          </a:p>
          <a:p>
            <a:pPr algn="ctr">
              <a:lnSpc>
                <a:spcPct val="150000"/>
              </a:lnSpc>
            </a:pPr>
            <a:r>
              <a:rPr lang="el-GR" sz="2800" dirty="0" smtClean="0">
                <a:latin typeface="Gentium" pitchFamily="2" charset="-95"/>
              </a:rPr>
              <a:t>της </a:t>
            </a:r>
            <a:r>
              <a:rPr lang="el-GR" sz="2800" dirty="0">
                <a:latin typeface="Gentium" pitchFamily="2" charset="-95"/>
              </a:rPr>
              <a:t>μελλοντικής ανατροπής του </a:t>
            </a:r>
            <a:r>
              <a:rPr lang="el-GR" sz="2800" dirty="0" smtClean="0">
                <a:latin typeface="Gentium" pitchFamily="2" charset="-95"/>
              </a:rPr>
              <a:t>καθεστώτος </a:t>
            </a:r>
          </a:p>
          <a:p>
            <a:pPr algn="ctr">
              <a:lnSpc>
                <a:spcPct val="150000"/>
              </a:lnSpc>
            </a:pPr>
            <a:r>
              <a:rPr lang="el-GR" sz="2800" dirty="0" smtClean="0">
                <a:latin typeface="Gentium" pitchFamily="2" charset="-95"/>
              </a:rPr>
              <a:t>με την υπερρεαλιστική αυτή εικόνα, </a:t>
            </a:r>
          </a:p>
          <a:p>
            <a:pPr algn="ctr">
              <a:lnSpc>
                <a:spcPct val="150000"/>
              </a:lnSpc>
            </a:pPr>
            <a:r>
              <a:rPr lang="el-GR" sz="2800" dirty="0" smtClean="0">
                <a:latin typeface="Gentium" pitchFamily="2" charset="-95"/>
              </a:rPr>
              <a:t>η οποία δεν αποτελεί ευθεία επίθεση στη δικτατορία, υπονοείται όμως η μελλοντική δράση των αγαλμάτων, </a:t>
            </a:r>
          </a:p>
          <a:p>
            <a:pPr algn="ctr">
              <a:lnSpc>
                <a:spcPct val="150000"/>
              </a:lnSpc>
            </a:pPr>
            <a:r>
              <a:rPr lang="el-GR" sz="2800" dirty="0" smtClean="0">
                <a:latin typeface="Gentium" pitchFamily="2" charset="-95"/>
              </a:rPr>
              <a:t>η μελλοντική εμπρηστική τους δράση, </a:t>
            </a:r>
          </a:p>
          <a:p>
            <a:pPr algn="ctr">
              <a:lnSpc>
                <a:spcPct val="150000"/>
              </a:lnSpc>
            </a:pPr>
            <a:r>
              <a:rPr lang="el-GR" sz="2800" dirty="0" smtClean="0">
                <a:latin typeface="Gentium" pitchFamily="2" charset="-95"/>
              </a:rPr>
              <a:t>καθώς οι μνήμες της ελευθερίας </a:t>
            </a:r>
          </a:p>
          <a:p>
            <a:pPr algn="ctr">
              <a:lnSpc>
                <a:spcPct val="150000"/>
              </a:lnSpc>
            </a:pPr>
            <a:r>
              <a:rPr lang="el-GR" sz="2800" dirty="0" smtClean="0">
                <a:latin typeface="Gentium" pitchFamily="2" charset="-95"/>
              </a:rPr>
              <a:t>και της αγωνιστικής διάθεσης των προγόνων, </a:t>
            </a:r>
          </a:p>
          <a:p>
            <a:pPr algn="ctr">
              <a:lnSpc>
                <a:spcPct val="150000"/>
              </a:lnSpc>
            </a:pPr>
            <a:r>
              <a:rPr lang="el-GR" sz="2800" dirty="0" smtClean="0">
                <a:latin typeface="Gentium" pitchFamily="2" charset="-95"/>
              </a:rPr>
              <a:t>θα έρθουν να αφυπνίσουν </a:t>
            </a:r>
          </a:p>
          <a:p>
            <a:pPr algn="ctr">
              <a:lnSpc>
                <a:spcPct val="150000"/>
              </a:lnSpc>
            </a:pPr>
            <a:r>
              <a:rPr lang="el-GR" sz="2800" dirty="0" smtClean="0">
                <a:latin typeface="Gentium" pitchFamily="2" charset="-95"/>
              </a:rPr>
              <a:t>τους τωρινούς πολίτες της χώρας.</a:t>
            </a:r>
            <a:endParaRPr lang="el-GR" sz="2800" dirty="0">
              <a:latin typeface="Gentium" pitchFamily="2" charset="-95"/>
            </a:endParaRPr>
          </a:p>
        </p:txBody>
      </p:sp>
    </p:spTree>
    <p:extLst>
      <p:ext uri="{BB962C8B-B14F-4D97-AF65-F5344CB8AC3E}">
        <p14:creationId xmlns:p14="http://schemas.microsoft.com/office/powerpoint/2010/main" val="2338789763"/>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review Imag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764704"/>
            <a:ext cx="4082819" cy="3062114"/>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796136" y="5304472"/>
            <a:ext cx="3154579" cy="1438796"/>
          </a:xfrm>
          <a:prstGeom prst="rect">
            <a:avLst/>
          </a:prstGeom>
        </p:spPr>
      </p:pic>
    </p:spTree>
    <p:extLst>
      <p:ext uri="{BB962C8B-B14F-4D97-AF65-F5344CB8AC3E}">
        <p14:creationId xmlns:p14="http://schemas.microsoft.com/office/powerpoint/2010/main" val="3724769588"/>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80">
                                          <p:stCondLst>
                                            <p:cond delay="0"/>
                                          </p:stCondLst>
                                        </p:cTn>
                                        <p:tgtEl>
                                          <p:spTgt spid="1026"/>
                                        </p:tgtEl>
                                      </p:cBhvr>
                                    </p:animEffect>
                                    <p:anim calcmode="lin" valueType="num">
                                      <p:cBhvr>
                                        <p:cTn id="8"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13" dur="26">
                                          <p:stCondLst>
                                            <p:cond delay="650"/>
                                          </p:stCondLst>
                                        </p:cTn>
                                        <p:tgtEl>
                                          <p:spTgt spid="1026"/>
                                        </p:tgtEl>
                                      </p:cBhvr>
                                      <p:to x="100000" y="60000"/>
                                    </p:animScale>
                                    <p:animScale>
                                      <p:cBhvr>
                                        <p:cTn id="14" dur="166" decel="50000">
                                          <p:stCondLst>
                                            <p:cond delay="676"/>
                                          </p:stCondLst>
                                        </p:cTn>
                                        <p:tgtEl>
                                          <p:spTgt spid="1026"/>
                                        </p:tgtEl>
                                      </p:cBhvr>
                                      <p:to x="100000" y="100000"/>
                                    </p:animScale>
                                    <p:animScale>
                                      <p:cBhvr>
                                        <p:cTn id="15" dur="26">
                                          <p:stCondLst>
                                            <p:cond delay="1312"/>
                                          </p:stCondLst>
                                        </p:cTn>
                                        <p:tgtEl>
                                          <p:spTgt spid="1026"/>
                                        </p:tgtEl>
                                      </p:cBhvr>
                                      <p:to x="100000" y="80000"/>
                                    </p:animScale>
                                    <p:animScale>
                                      <p:cBhvr>
                                        <p:cTn id="16" dur="166" decel="50000">
                                          <p:stCondLst>
                                            <p:cond delay="1338"/>
                                          </p:stCondLst>
                                        </p:cTn>
                                        <p:tgtEl>
                                          <p:spTgt spid="1026"/>
                                        </p:tgtEl>
                                      </p:cBhvr>
                                      <p:to x="100000" y="100000"/>
                                    </p:animScale>
                                    <p:animScale>
                                      <p:cBhvr>
                                        <p:cTn id="17" dur="26">
                                          <p:stCondLst>
                                            <p:cond delay="1642"/>
                                          </p:stCondLst>
                                        </p:cTn>
                                        <p:tgtEl>
                                          <p:spTgt spid="1026"/>
                                        </p:tgtEl>
                                      </p:cBhvr>
                                      <p:to x="100000" y="90000"/>
                                    </p:animScale>
                                    <p:animScale>
                                      <p:cBhvr>
                                        <p:cTn id="18" dur="166" decel="50000">
                                          <p:stCondLst>
                                            <p:cond delay="1668"/>
                                          </p:stCondLst>
                                        </p:cTn>
                                        <p:tgtEl>
                                          <p:spTgt spid="1026"/>
                                        </p:tgtEl>
                                      </p:cBhvr>
                                      <p:to x="100000" y="100000"/>
                                    </p:animScale>
                                    <p:animScale>
                                      <p:cBhvr>
                                        <p:cTn id="19" dur="26">
                                          <p:stCondLst>
                                            <p:cond delay="1808"/>
                                          </p:stCondLst>
                                        </p:cTn>
                                        <p:tgtEl>
                                          <p:spTgt spid="1026"/>
                                        </p:tgtEl>
                                      </p:cBhvr>
                                      <p:to x="100000" y="95000"/>
                                    </p:animScale>
                                    <p:animScale>
                                      <p:cBhvr>
                                        <p:cTn id="20" dur="166" decel="50000">
                                          <p:stCondLst>
                                            <p:cond delay="1834"/>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052735"/>
            <a:ext cx="8316416" cy="4524315"/>
          </a:xfrm>
          <a:prstGeom prst="rect">
            <a:avLst/>
          </a:prstGeom>
        </p:spPr>
        <p:txBody>
          <a:bodyPr wrap="square">
            <a:spAutoFit/>
          </a:bodyPr>
          <a:lstStyle/>
          <a:p>
            <a:pPr algn="ctr">
              <a:lnSpc>
                <a:spcPct val="150000"/>
              </a:lnSpc>
            </a:pPr>
            <a:r>
              <a:rPr lang="el-GR" sz="3200" b="1" dirty="0">
                <a:latin typeface="Gentium" pitchFamily="2" charset="-95"/>
              </a:rPr>
              <a:t>Το ποίημα αυτό προκύπτει μέσα από έναν ιδιαίτερο συνδυασμό </a:t>
            </a:r>
            <a:endParaRPr lang="el-GR" sz="3200" b="1" dirty="0" smtClean="0">
              <a:latin typeface="Gentium" pitchFamily="2" charset="-95"/>
            </a:endParaRPr>
          </a:p>
          <a:p>
            <a:pPr algn="ctr">
              <a:lnSpc>
                <a:spcPct val="150000"/>
              </a:lnSpc>
            </a:pPr>
            <a:r>
              <a:rPr lang="el-GR" sz="3200" b="1" dirty="0" smtClean="0">
                <a:latin typeface="Gentium" pitchFamily="2" charset="-95"/>
              </a:rPr>
              <a:t>τυπικών </a:t>
            </a:r>
            <a:r>
              <a:rPr lang="el-GR" sz="3200" b="1" dirty="0">
                <a:latin typeface="Gentium" pitchFamily="2" charset="-95"/>
              </a:rPr>
              <a:t>εικόνων </a:t>
            </a:r>
            <a:r>
              <a:rPr lang="el-GR" sz="3200" b="1" dirty="0" smtClean="0">
                <a:latin typeface="Gentium" pitchFamily="2" charset="-95"/>
              </a:rPr>
              <a:t>του </a:t>
            </a:r>
            <a:r>
              <a:rPr lang="el-GR" sz="3200" b="1" dirty="0">
                <a:latin typeface="Gentium" pitchFamily="2" charset="-95"/>
              </a:rPr>
              <a:t>ελληνικού τοπίου </a:t>
            </a:r>
            <a:endParaRPr lang="el-GR" sz="3200" b="1" dirty="0" smtClean="0">
              <a:latin typeface="Gentium" pitchFamily="2" charset="-95"/>
            </a:endParaRPr>
          </a:p>
          <a:p>
            <a:pPr algn="ctr">
              <a:lnSpc>
                <a:spcPct val="150000"/>
              </a:lnSpc>
            </a:pPr>
            <a:r>
              <a:rPr lang="el-GR" sz="3200" b="1" dirty="0" smtClean="0">
                <a:latin typeface="Gentium" pitchFamily="2" charset="-95"/>
              </a:rPr>
              <a:t>και </a:t>
            </a:r>
            <a:r>
              <a:rPr lang="el-GR" sz="3200" b="1" dirty="0">
                <a:latin typeface="Gentium" pitchFamily="2" charset="-95"/>
              </a:rPr>
              <a:t>υπερρεαλιστικών εικόνων </a:t>
            </a:r>
            <a:endParaRPr lang="el-GR" sz="3200" b="1" dirty="0" smtClean="0">
              <a:latin typeface="Gentium" pitchFamily="2" charset="-95"/>
            </a:endParaRPr>
          </a:p>
          <a:p>
            <a:pPr algn="ctr">
              <a:lnSpc>
                <a:spcPct val="150000"/>
              </a:lnSpc>
            </a:pPr>
            <a:r>
              <a:rPr lang="el-GR" sz="3200" b="1" dirty="0" smtClean="0">
                <a:latin typeface="Gentium" pitchFamily="2" charset="-95"/>
              </a:rPr>
              <a:t>που </a:t>
            </a:r>
            <a:r>
              <a:rPr lang="el-GR" sz="3200" b="1" dirty="0">
                <a:latin typeface="Gentium" pitchFamily="2" charset="-95"/>
              </a:rPr>
              <a:t>μας αποκαλύπτουν τις εσώτερες ανησυχίες του ποιητή</a:t>
            </a:r>
            <a:r>
              <a:rPr lang="el-GR" sz="2000" dirty="0">
                <a:latin typeface="Gentium" pitchFamily="2" charset="-95"/>
              </a:rPr>
              <a:t>. </a:t>
            </a:r>
          </a:p>
        </p:txBody>
      </p:sp>
    </p:spTree>
    <p:extLst>
      <p:ext uri="{BB962C8B-B14F-4D97-AF65-F5344CB8AC3E}">
        <p14:creationId xmlns:p14="http://schemas.microsoft.com/office/powerpoint/2010/main" val="3884548669"/>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review Imag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1528501"/>
            <a:ext cx="5676900" cy="1257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2518137"/>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up)">
                                      <p:cBhvr>
                                        <p:cTn id="7"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96" y="620688"/>
            <a:ext cx="9047793" cy="5262979"/>
          </a:xfrm>
          <a:prstGeom prst="rect">
            <a:avLst/>
          </a:prstGeom>
        </p:spPr>
        <p:txBody>
          <a:bodyPr wrap="square">
            <a:spAutoFit/>
          </a:bodyPr>
          <a:lstStyle/>
          <a:p>
            <a:pPr>
              <a:lnSpc>
                <a:spcPct val="150000"/>
              </a:lnSpc>
            </a:pPr>
            <a:r>
              <a:rPr lang="el-GR" sz="2800" dirty="0">
                <a:latin typeface="Gentium" pitchFamily="2" charset="-95"/>
              </a:rPr>
              <a:t>Ανεβήκαμε πάνω στο λόφο να δούμε τον τόπο μας – </a:t>
            </a:r>
          </a:p>
          <a:p>
            <a:pPr>
              <a:lnSpc>
                <a:spcPct val="150000"/>
              </a:lnSpc>
            </a:pPr>
            <a:r>
              <a:rPr lang="el-GR" sz="2800" dirty="0">
                <a:latin typeface="Gentium" pitchFamily="2" charset="-95"/>
              </a:rPr>
              <a:t>φτωχικά, μετρημένα χωράφια, πέτρες, λιόδεντρα. </a:t>
            </a:r>
          </a:p>
          <a:p>
            <a:pPr>
              <a:lnSpc>
                <a:spcPct val="150000"/>
              </a:lnSpc>
            </a:pPr>
            <a:r>
              <a:rPr lang="el-GR" sz="2800" dirty="0">
                <a:latin typeface="Gentium" pitchFamily="2" charset="-95"/>
              </a:rPr>
              <a:t>Αμπέλια τραβάν κατά τη θάλασσα. Δίπλα στ’ αλέτρι</a:t>
            </a:r>
          </a:p>
          <a:p>
            <a:pPr>
              <a:lnSpc>
                <a:spcPct val="150000"/>
              </a:lnSpc>
            </a:pPr>
            <a:r>
              <a:rPr lang="el-GR" sz="2800" dirty="0">
                <a:latin typeface="Gentium" pitchFamily="2" charset="-95"/>
              </a:rPr>
              <a:t>καπνίζει μια μικρή φωτιά. Του </a:t>
            </a:r>
            <a:r>
              <a:rPr lang="el-GR" sz="2800" dirty="0" err="1">
                <a:latin typeface="Gentium" pitchFamily="2" charset="-95"/>
              </a:rPr>
              <a:t>παππουλή</a:t>
            </a:r>
            <a:r>
              <a:rPr lang="el-GR" sz="2800" dirty="0">
                <a:latin typeface="Gentium" pitchFamily="2" charset="-95"/>
              </a:rPr>
              <a:t> τα ρούχα</a:t>
            </a:r>
          </a:p>
          <a:p>
            <a:pPr>
              <a:lnSpc>
                <a:spcPct val="150000"/>
              </a:lnSpc>
            </a:pPr>
            <a:r>
              <a:rPr lang="el-GR" sz="2800" dirty="0">
                <a:latin typeface="Gentium" pitchFamily="2" charset="-95"/>
              </a:rPr>
              <a:t>τα σιάξαμε σκιάχτρο για τις κάργιες. Οι μέρες μας</a:t>
            </a:r>
          </a:p>
          <a:p>
            <a:pPr>
              <a:lnSpc>
                <a:spcPct val="150000"/>
              </a:lnSpc>
            </a:pPr>
            <a:r>
              <a:rPr lang="el-GR" sz="2800" dirty="0">
                <a:latin typeface="Gentium" pitchFamily="2" charset="-95"/>
              </a:rPr>
              <a:t>παίρνουν το δρόμο τους για λίγο ψωμί και μεγάλες </a:t>
            </a:r>
            <a:r>
              <a:rPr lang="el-GR" sz="2400" dirty="0">
                <a:latin typeface="Gentium" pitchFamily="2" charset="-95"/>
              </a:rPr>
              <a:t>λιακάδες. </a:t>
            </a:r>
          </a:p>
          <a:p>
            <a:pPr>
              <a:lnSpc>
                <a:spcPct val="150000"/>
              </a:lnSpc>
            </a:pPr>
            <a:r>
              <a:rPr lang="el-GR" sz="2800" dirty="0">
                <a:latin typeface="Gentium" pitchFamily="2" charset="-95"/>
              </a:rPr>
              <a:t>Κάτω απ’ τις λεύκες φέγγει ένα ψάθινο καπέλο. </a:t>
            </a:r>
          </a:p>
          <a:p>
            <a:pPr>
              <a:lnSpc>
                <a:spcPct val="150000"/>
              </a:lnSpc>
            </a:pPr>
            <a:r>
              <a:rPr lang="el-GR" sz="2800" dirty="0">
                <a:latin typeface="Gentium" pitchFamily="2" charset="-95"/>
              </a:rPr>
              <a:t>Ο πετεινός στο φράχτη. Η αγελάδα στο κίτρινο. </a:t>
            </a:r>
          </a:p>
        </p:txBody>
      </p:sp>
      <p:pic>
        <p:nvPicPr>
          <p:cNvPr id="3" name="Picture 2" descr="Preview Im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81274"/>
            <a:ext cx="1440160" cy="318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9756575"/>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756568"/>
            <a:ext cx="9036496" cy="4616648"/>
          </a:xfrm>
          <a:prstGeom prst="rect">
            <a:avLst/>
          </a:prstGeom>
        </p:spPr>
        <p:txBody>
          <a:bodyPr wrap="square">
            <a:spAutoFit/>
          </a:bodyPr>
          <a:lstStyle/>
          <a:p>
            <a:pPr>
              <a:lnSpc>
                <a:spcPct val="150000"/>
              </a:lnSpc>
            </a:pPr>
            <a:r>
              <a:rPr lang="el-GR" sz="2800" dirty="0" smtClean="0">
                <a:latin typeface="Gentium" pitchFamily="2" charset="-95"/>
              </a:rPr>
              <a:t>Πώς </a:t>
            </a:r>
            <a:r>
              <a:rPr lang="el-GR" sz="2800" dirty="0">
                <a:latin typeface="Gentium" pitchFamily="2" charset="-95"/>
              </a:rPr>
              <a:t>έγινε και μ’ ένα πέτρινο χέρι συγυρίσαμε </a:t>
            </a:r>
          </a:p>
          <a:p>
            <a:pPr>
              <a:lnSpc>
                <a:spcPct val="150000"/>
              </a:lnSpc>
            </a:pPr>
            <a:r>
              <a:rPr lang="el-GR" sz="2800" dirty="0">
                <a:latin typeface="Gentium" pitchFamily="2" charset="-95"/>
              </a:rPr>
              <a:t>το σπίτι μας και τη ζωή μας; Πάνω στ’ ανώφλια</a:t>
            </a:r>
          </a:p>
          <a:p>
            <a:pPr>
              <a:lnSpc>
                <a:spcPct val="150000"/>
              </a:lnSpc>
            </a:pPr>
            <a:r>
              <a:rPr lang="el-GR" sz="2800" dirty="0">
                <a:latin typeface="Gentium" pitchFamily="2" charset="-95"/>
              </a:rPr>
              <a:t>είναι η καπνιά, χρόνο το χρόνο, απ’ τα κεριά του Πάσχα – </a:t>
            </a:r>
          </a:p>
          <a:p>
            <a:pPr>
              <a:lnSpc>
                <a:spcPct val="150000"/>
              </a:lnSpc>
            </a:pPr>
            <a:r>
              <a:rPr lang="el-GR" sz="2800" dirty="0">
                <a:latin typeface="Gentium" pitchFamily="2" charset="-95"/>
              </a:rPr>
              <a:t>μικροί </a:t>
            </a:r>
            <a:r>
              <a:rPr lang="el-GR" sz="2800" dirty="0" err="1">
                <a:latin typeface="Gentium" pitchFamily="2" charset="-95"/>
              </a:rPr>
              <a:t>μικροί</a:t>
            </a:r>
            <a:r>
              <a:rPr lang="el-GR" sz="2800" dirty="0">
                <a:latin typeface="Gentium" pitchFamily="2" charset="-95"/>
              </a:rPr>
              <a:t> μαύροι σταυροί που χάραξαν οι πεθαμένοι</a:t>
            </a:r>
          </a:p>
          <a:p>
            <a:pPr>
              <a:lnSpc>
                <a:spcPct val="150000"/>
              </a:lnSpc>
            </a:pPr>
            <a:r>
              <a:rPr lang="el-GR" sz="2800" dirty="0">
                <a:latin typeface="Gentium" pitchFamily="2" charset="-95"/>
              </a:rPr>
              <a:t>γυρίζοντας απ’ την Ανάσταση. Πολύ αγαπιέται αυτός ο τόπος</a:t>
            </a:r>
          </a:p>
          <a:p>
            <a:pPr>
              <a:lnSpc>
                <a:spcPct val="150000"/>
              </a:lnSpc>
            </a:pPr>
            <a:r>
              <a:rPr lang="el-GR" sz="2800" dirty="0">
                <a:latin typeface="Gentium" pitchFamily="2" charset="-95"/>
              </a:rPr>
              <a:t>με υπομονή και </a:t>
            </a:r>
            <a:r>
              <a:rPr lang="el-GR" sz="2800" dirty="0" err="1">
                <a:latin typeface="Gentium" pitchFamily="2" charset="-95"/>
              </a:rPr>
              <a:t>περηφάνεια</a:t>
            </a:r>
            <a:r>
              <a:rPr lang="el-GR" sz="2800" dirty="0">
                <a:latin typeface="Gentium" pitchFamily="2" charset="-95"/>
              </a:rPr>
              <a:t>. Κάθε νύχτα απ’ το ξερό πηγάδι</a:t>
            </a:r>
          </a:p>
          <a:p>
            <a:pPr>
              <a:lnSpc>
                <a:spcPct val="150000"/>
              </a:lnSpc>
            </a:pPr>
            <a:r>
              <a:rPr lang="el-GR" sz="2800" dirty="0">
                <a:latin typeface="Gentium" pitchFamily="2" charset="-95"/>
              </a:rPr>
              <a:t>βγαίνουν τ’ αγάλματα προσεχτικά κι ανεβαίνουν στα δέντρα</a:t>
            </a:r>
            <a:r>
              <a:rPr lang="el-GR" sz="2800" dirty="0" smtClean="0">
                <a:latin typeface="Gentium" pitchFamily="2" charset="-95"/>
              </a:rPr>
              <a:t>.</a:t>
            </a:r>
            <a:endParaRPr lang="el-GR" sz="2800" dirty="0">
              <a:latin typeface="Gentium" pitchFamily="2" charset="-95"/>
            </a:endParaRPr>
          </a:p>
        </p:txBody>
      </p:sp>
      <p:pic>
        <p:nvPicPr>
          <p:cNvPr id="3" name="Picture 2" descr="Preview Im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81274"/>
            <a:ext cx="1440160" cy="318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612194"/>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Preview Imag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2564904"/>
            <a:ext cx="7952071" cy="1690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4025030"/>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wipe(down)">
                                      <p:cBhvr>
                                        <p:cTn id="7" dur="580">
                                          <p:stCondLst>
                                            <p:cond delay="0"/>
                                          </p:stCondLst>
                                        </p:cTn>
                                        <p:tgtEl>
                                          <p:spTgt spid="1028"/>
                                        </p:tgtEl>
                                      </p:cBhvr>
                                    </p:animEffect>
                                    <p:anim calcmode="lin" valueType="num">
                                      <p:cBhvr>
                                        <p:cTn id="8" dur="1822" tmFilter="0,0; 0.14,0.36; 0.43,0.73; 0.71,0.91; 1.0,1.0">
                                          <p:stCondLst>
                                            <p:cond delay="0"/>
                                          </p:stCondLst>
                                        </p:cTn>
                                        <p:tgtEl>
                                          <p:spTgt spid="102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2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2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2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28"/>
                                        </p:tgtEl>
                                        <p:attrNameLst>
                                          <p:attrName>ppt_y</p:attrName>
                                        </p:attrNameLst>
                                      </p:cBhvr>
                                      <p:tavLst>
                                        <p:tav tm="0" fmla="#ppt_y-sin(pi*$)/81">
                                          <p:val>
                                            <p:fltVal val="0"/>
                                          </p:val>
                                        </p:tav>
                                        <p:tav tm="100000">
                                          <p:val>
                                            <p:fltVal val="1"/>
                                          </p:val>
                                        </p:tav>
                                      </p:tavLst>
                                    </p:anim>
                                    <p:animScale>
                                      <p:cBhvr>
                                        <p:cTn id="13" dur="26">
                                          <p:stCondLst>
                                            <p:cond delay="650"/>
                                          </p:stCondLst>
                                        </p:cTn>
                                        <p:tgtEl>
                                          <p:spTgt spid="1028"/>
                                        </p:tgtEl>
                                      </p:cBhvr>
                                      <p:to x="100000" y="60000"/>
                                    </p:animScale>
                                    <p:animScale>
                                      <p:cBhvr>
                                        <p:cTn id="14" dur="166" decel="50000">
                                          <p:stCondLst>
                                            <p:cond delay="676"/>
                                          </p:stCondLst>
                                        </p:cTn>
                                        <p:tgtEl>
                                          <p:spTgt spid="1028"/>
                                        </p:tgtEl>
                                      </p:cBhvr>
                                      <p:to x="100000" y="100000"/>
                                    </p:animScale>
                                    <p:animScale>
                                      <p:cBhvr>
                                        <p:cTn id="15" dur="26">
                                          <p:stCondLst>
                                            <p:cond delay="1312"/>
                                          </p:stCondLst>
                                        </p:cTn>
                                        <p:tgtEl>
                                          <p:spTgt spid="1028"/>
                                        </p:tgtEl>
                                      </p:cBhvr>
                                      <p:to x="100000" y="80000"/>
                                    </p:animScale>
                                    <p:animScale>
                                      <p:cBhvr>
                                        <p:cTn id="16" dur="166" decel="50000">
                                          <p:stCondLst>
                                            <p:cond delay="1338"/>
                                          </p:stCondLst>
                                        </p:cTn>
                                        <p:tgtEl>
                                          <p:spTgt spid="1028"/>
                                        </p:tgtEl>
                                      </p:cBhvr>
                                      <p:to x="100000" y="100000"/>
                                    </p:animScale>
                                    <p:animScale>
                                      <p:cBhvr>
                                        <p:cTn id="17" dur="26">
                                          <p:stCondLst>
                                            <p:cond delay="1642"/>
                                          </p:stCondLst>
                                        </p:cTn>
                                        <p:tgtEl>
                                          <p:spTgt spid="1028"/>
                                        </p:tgtEl>
                                      </p:cBhvr>
                                      <p:to x="100000" y="90000"/>
                                    </p:animScale>
                                    <p:animScale>
                                      <p:cBhvr>
                                        <p:cTn id="18" dur="166" decel="50000">
                                          <p:stCondLst>
                                            <p:cond delay="1668"/>
                                          </p:stCondLst>
                                        </p:cTn>
                                        <p:tgtEl>
                                          <p:spTgt spid="1028"/>
                                        </p:tgtEl>
                                      </p:cBhvr>
                                      <p:to x="100000" y="100000"/>
                                    </p:animScale>
                                    <p:animScale>
                                      <p:cBhvr>
                                        <p:cTn id="19" dur="26">
                                          <p:stCondLst>
                                            <p:cond delay="1808"/>
                                          </p:stCondLst>
                                        </p:cTn>
                                        <p:tgtEl>
                                          <p:spTgt spid="1028"/>
                                        </p:tgtEl>
                                      </p:cBhvr>
                                      <p:to x="100000" y="95000"/>
                                    </p:animScale>
                                    <p:animScale>
                                      <p:cBhvr>
                                        <p:cTn id="20" dur="166" decel="50000">
                                          <p:stCondLst>
                                            <p:cond delay="1834"/>
                                          </p:stCondLst>
                                        </p:cTn>
                                        <p:tgtEl>
                                          <p:spTgt spid="102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403406"/>
            <a:ext cx="8928992" cy="1460528"/>
          </a:xfrm>
          <a:prstGeom prst="rect">
            <a:avLst/>
          </a:prstGeom>
        </p:spPr>
        <p:txBody>
          <a:bodyPr wrap="square">
            <a:spAutoFit/>
          </a:bodyPr>
          <a:lstStyle/>
          <a:p>
            <a:pPr algn="ctr">
              <a:lnSpc>
                <a:spcPct val="150000"/>
              </a:lnSpc>
            </a:pPr>
            <a:r>
              <a:rPr lang="el-GR" sz="3100" b="1" dirty="0">
                <a:effectLst>
                  <a:outerShdw blurRad="38100" dist="38100" dir="2700000" algn="tl">
                    <a:srgbClr val="000000">
                      <a:alpha val="43137"/>
                    </a:srgbClr>
                  </a:outerShdw>
                </a:effectLst>
                <a:latin typeface="Gentium" pitchFamily="2" charset="-95"/>
              </a:rPr>
              <a:t>«Ανεβήκαμε πάνω στο λόφο να δούμε τον τόπο μας – </a:t>
            </a:r>
          </a:p>
          <a:p>
            <a:pPr algn="ctr">
              <a:lnSpc>
                <a:spcPct val="150000"/>
              </a:lnSpc>
            </a:pPr>
            <a:r>
              <a:rPr lang="el-GR" sz="3100" b="1" dirty="0">
                <a:effectLst>
                  <a:outerShdw blurRad="38100" dist="38100" dir="2700000" algn="tl">
                    <a:srgbClr val="000000">
                      <a:alpha val="43137"/>
                    </a:srgbClr>
                  </a:outerShdw>
                </a:effectLst>
                <a:latin typeface="Gentium" pitchFamily="2" charset="-95"/>
              </a:rPr>
              <a:t>φτωχικά, μετρημένα χωράφια, πέτρες, </a:t>
            </a:r>
            <a:r>
              <a:rPr lang="el-GR" sz="3100" b="1" dirty="0" smtClean="0">
                <a:effectLst>
                  <a:outerShdw blurRad="38100" dist="38100" dir="2700000" algn="tl">
                    <a:srgbClr val="000000">
                      <a:alpha val="43137"/>
                    </a:srgbClr>
                  </a:outerShdw>
                </a:effectLst>
                <a:latin typeface="Gentium" pitchFamily="2" charset="-95"/>
              </a:rPr>
              <a:t>λιόδεντρα» </a:t>
            </a:r>
            <a:r>
              <a:rPr lang="en-US" sz="3100" b="1" dirty="0" smtClean="0">
                <a:effectLst>
                  <a:outerShdw blurRad="38100" dist="38100" dir="2700000" algn="tl">
                    <a:srgbClr val="000000">
                      <a:alpha val="43137"/>
                    </a:srgbClr>
                  </a:outerShdw>
                </a:effectLst>
                <a:latin typeface="Gentium" pitchFamily="2" charset="-95"/>
              </a:rPr>
              <a:t>.</a:t>
            </a:r>
            <a:endParaRPr lang="el-GR" sz="3100" b="1" dirty="0">
              <a:effectLst>
                <a:outerShdw blurRad="38100" dist="38100" dir="2700000" algn="tl">
                  <a:srgbClr val="000000">
                    <a:alpha val="43137"/>
                  </a:srgbClr>
                </a:outerShdw>
              </a:effectLst>
              <a:latin typeface="Gentium" pitchFamily="2" charset="-95"/>
            </a:endParaRPr>
          </a:p>
        </p:txBody>
      </p:sp>
      <p:sp>
        <p:nvSpPr>
          <p:cNvPr id="4" name="Rectangle 3"/>
          <p:cNvSpPr/>
          <p:nvPr/>
        </p:nvSpPr>
        <p:spPr>
          <a:xfrm>
            <a:off x="107504" y="4725144"/>
            <a:ext cx="8928992" cy="1938992"/>
          </a:xfrm>
          <a:prstGeom prst="rect">
            <a:avLst/>
          </a:prstGeom>
        </p:spPr>
        <p:txBody>
          <a:bodyPr wrap="square">
            <a:spAutoFit/>
          </a:bodyPr>
          <a:lstStyle/>
          <a:p>
            <a:pPr algn="just"/>
            <a:r>
              <a:rPr lang="el-GR" sz="2400" dirty="0">
                <a:latin typeface="Gentium" pitchFamily="2" charset="-95"/>
              </a:rPr>
              <a:t>Η εικόνα που μας παρουσιάζει ο ποιητής είναι τυπική για το ελληνικό τοπίο, με τα λίγα χωράφια, τις πέτρες και τα ελαιόδεντρα. Ο τόπος είναι φτωχικός και δεν έχει να προσφέρει πλούσια αγροτική παραγωγή, δεν παύει όμως να είναι η πατρίδα κάθε Έλληνα και ο λόγος για τον οποίο πολλοί είναι πρόθυμοι να αγωνιστούν. </a:t>
            </a:r>
          </a:p>
        </p:txBody>
      </p:sp>
      <p:sp>
        <p:nvSpPr>
          <p:cNvPr id="12" name="Rectangle 11"/>
          <p:cNvSpPr/>
          <p:nvPr/>
        </p:nvSpPr>
        <p:spPr>
          <a:xfrm>
            <a:off x="107504" y="116632"/>
            <a:ext cx="8784976" cy="1938992"/>
          </a:xfrm>
          <a:prstGeom prst="rect">
            <a:avLst/>
          </a:prstGeom>
        </p:spPr>
        <p:txBody>
          <a:bodyPr wrap="square">
            <a:spAutoFit/>
          </a:bodyPr>
          <a:lstStyle/>
          <a:p>
            <a:pPr algn="just"/>
            <a:r>
              <a:rPr lang="el-GR" sz="2400" dirty="0">
                <a:latin typeface="Gentium" pitchFamily="2" charset="-95"/>
              </a:rPr>
              <a:t>Το ποίημα ξεκινά μ’ ένα ρήμα σε </a:t>
            </a:r>
            <a:r>
              <a:rPr lang="el-GR" sz="2400" dirty="0" err="1">
                <a:latin typeface="Gentium" pitchFamily="2" charset="-95"/>
              </a:rPr>
              <a:t>α΄</a:t>
            </a:r>
            <a:r>
              <a:rPr lang="el-GR" sz="2400" dirty="0">
                <a:latin typeface="Gentium" pitchFamily="2" charset="-95"/>
              </a:rPr>
              <a:t> πληθυντικό πρόσωπο «ανεβήκαμε», το οποίο υπονοεί πως ακολούθησαν τον ποιητή στο λόφο και κάποιοι φίλοι του, ίσως κι άλλοι εξόριστοι, που μαζί ανεβαίνουν για να δουν τον τόπο τους, τον τόπο για τον οποίο αγωνίστηκαν.</a:t>
            </a:r>
          </a:p>
        </p:txBody>
      </p:sp>
      <p:cxnSp>
        <p:nvCxnSpPr>
          <p:cNvPr id="16" name="Straight Connector 15"/>
          <p:cNvCxnSpPr/>
          <p:nvPr/>
        </p:nvCxnSpPr>
        <p:spPr>
          <a:xfrm>
            <a:off x="417387" y="3068960"/>
            <a:ext cx="2858469"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9" name="Straight Connector 18"/>
          <p:cNvCxnSpPr/>
          <p:nvPr/>
        </p:nvCxnSpPr>
        <p:spPr>
          <a:xfrm>
            <a:off x="417387" y="3983104"/>
            <a:ext cx="8164852"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21" name="Straight Connector 20"/>
          <p:cNvCxnSpPr/>
          <p:nvPr/>
        </p:nvCxnSpPr>
        <p:spPr>
          <a:xfrm>
            <a:off x="7956376" y="3068960"/>
            <a:ext cx="720080" cy="0"/>
          </a:xfrm>
          <a:prstGeom prst="line">
            <a:avLst/>
          </a:prstGeom>
        </p:spPr>
        <p:style>
          <a:lnRef idx="3">
            <a:schemeClr val="accent2"/>
          </a:lnRef>
          <a:fillRef idx="0">
            <a:schemeClr val="accent2"/>
          </a:fillRef>
          <a:effectRef idx="2">
            <a:schemeClr val="accent2"/>
          </a:effectRef>
          <a:fontRef idx="minor">
            <a:schemeClr val="tx1"/>
          </a:fontRef>
        </p:style>
      </p:cxn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20072350">
            <a:off x="2127420" y="1813986"/>
            <a:ext cx="994906" cy="994906"/>
          </a:xfrm>
          <a:prstGeom prst="rect">
            <a:avLst/>
          </a:prstGeom>
        </p:spPr>
      </p:pic>
      <p:pic>
        <p:nvPicPr>
          <p:cNvPr id="13" name="Picture 12"/>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6325752" flipV="1">
            <a:off x="3624500" y="4000602"/>
            <a:ext cx="994906" cy="934273"/>
          </a:xfrm>
          <a:prstGeom prst="rect">
            <a:avLst/>
          </a:prstGeom>
        </p:spPr>
      </p:pic>
    </p:spTree>
    <p:extLst>
      <p:ext uri="{BB962C8B-B14F-4D97-AF65-F5344CB8AC3E}">
        <p14:creationId xmlns:p14="http://schemas.microsoft.com/office/powerpoint/2010/main" val="3469675973"/>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randombar(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1000"/>
                                        <p:tgtEl>
                                          <p:spTgt spid="5"/>
                                        </p:tgtEl>
                                      </p:cBhvr>
                                    </p:animEffect>
                                  </p:childTnLst>
                                </p:cTn>
                              </p:par>
                              <p:par>
                                <p:cTn id="18" presetID="14" presetClass="entr" presetSubtype="10" fill="hold" nodeType="with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randombar(horizontal)">
                                      <p:cBhvr>
                                        <p:cTn id="20" dur="500"/>
                                        <p:tgtEl>
                                          <p:spTgt spid="21"/>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1000" fill="hold"/>
                                        <p:tgtEl>
                                          <p:spTgt spid="12"/>
                                        </p:tgtEl>
                                        <p:attrNameLst>
                                          <p:attrName>ppt_x</p:attrName>
                                        </p:attrNameLst>
                                      </p:cBhvr>
                                      <p:tavLst>
                                        <p:tav tm="0">
                                          <p:val>
                                            <p:strVal val="#ppt_x"/>
                                          </p:val>
                                        </p:tav>
                                        <p:tav tm="100000">
                                          <p:val>
                                            <p:strVal val="#ppt_x"/>
                                          </p:val>
                                        </p:tav>
                                      </p:tavLst>
                                    </p:anim>
                                    <p:anim calcmode="lin" valueType="num">
                                      <p:cBhvr additive="base">
                                        <p:cTn id="26" dur="10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randombar(horizontal)">
                                      <p:cBhvr>
                                        <p:cTn id="31" dur="10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randombar(horizontal)">
                                      <p:cBhvr>
                                        <p:cTn id="36" dur="1000"/>
                                        <p:tgtEl>
                                          <p:spTgt spid="13"/>
                                        </p:tgtEl>
                                      </p:cBhvr>
                                    </p:animEffect>
                                  </p:childTnLst>
                                </p:cTn>
                              </p:par>
                              <p:par>
                                <p:cTn id="37" presetID="2" presetClass="entr" presetSubtype="4" fill="hold" grpId="0" nodeType="with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additive="base">
                                        <p:cTn id="39" dur="1000" fill="hold"/>
                                        <p:tgtEl>
                                          <p:spTgt spid="4"/>
                                        </p:tgtEl>
                                        <p:attrNameLst>
                                          <p:attrName>ppt_x</p:attrName>
                                        </p:attrNameLst>
                                      </p:cBhvr>
                                      <p:tavLst>
                                        <p:tav tm="0">
                                          <p:val>
                                            <p:strVal val="#ppt_x"/>
                                          </p:val>
                                        </p:tav>
                                        <p:tav tm="100000">
                                          <p:val>
                                            <p:strVal val="#ppt_x"/>
                                          </p:val>
                                        </p:tav>
                                      </p:tavLst>
                                    </p:anim>
                                    <p:anim calcmode="lin" valueType="num">
                                      <p:cBhvr additive="base">
                                        <p:cTn id="40"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4869160"/>
            <a:ext cx="8928992" cy="1384995"/>
          </a:xfrm>
          <a:prstGeom prst="rect">
            <a:avLst/>
          </a:prstGeom>
        </p:spPr>
        <p:txBody>
          <a:bodyPr wrap="square">
            <a:spAutoFit/>
          </a:bodyPr>
          <a:lstStyle/>
          <a:p>
            <a:pPr algn="just"/>
            <a:r>
              <a:rPr lang="el-GR" sz="2800" dirty="0" smtClean="0">
                <a:latin typeface="Gentium" pitchFamily="2" charset="-95"/>
              </a:rPr>
              <a:t>Η </a:t>
            </a:r>
            <a:r>
              <a:rPr lang="el-GR" sz="2800" dirty="0">
                <a:latin typeface="Gentium" pitchFamily="2" charset="-95"/>
              </a:rPr>
              <a:t>φωτιά και το αλέτρι μας παραπέμπουν στην επίπονη προσπάθεια των ανθρώπων του ελληνικού τόπου προκειμένου να λάβουν από τη γη τα αναγκαία αγαθά. </a:t>
            </a:r>
          </a:p>
        </p:txBody>
      </p:sp>
      <p:sp>
        <p:nvSpPr>
          <p:cNvPr id="2" name="Rectangle 1"/>
          <p:cNvSpPr/>
          <p:nvPr/>
        </p:nvSpPr>
        <p:spPr>
          <a:xfrm>
            <a:off x="136345" y="2420888"/>
            <a:ext cx="8928992" cy="1523494"/>
          </a:xfrm>
          <a:prstGeom prst="rect">
            <a:avLst/>
          </a:prstGeom>
        </p:spPr>
        <p:txBody>
          <a:bodyPr wrap="square">
            <a:spAutoFit/>
          </a:bodyPr>
          <a:lstStyle/>
          <a:p>
            <a:r>
              <a:rPr lang="el-GR" sz="3100" b="1" dirty="0" smtClean="0">
                <a:effectLst>
                  <a:outerShdw blurRad="38100" dist="38100" dir="2700000" algn="tl">
                    <a:srgbClr val="000000">
                      <a:alpha val="43137"/>
                    </a:srgbClr>
                  </a:outerShdw>
                </a:effectLst>
                <a:latin typeface="Gentium" pitchFamily="2" charset="-95"/>
              </a:rPr>
              <a:t>«Αμπέλια </a:t>
            </a:r>
            <a:r>
              <a:rPr lang="el-GR" sz="3100" b="1" dirty="0">
                <a:effectLst>
                  <a:outerShdw blurRad="38100" dist="38100" dir="2700000" algn="tl">
                    <a:srgbClr val="000000">
                      <a:alpha val="43137"/>
                    </a:srgbClr>
                  </a:outerShdw>
                </a:effectLst>
                <a:latin typeface="Gentium" pitchFamily="2" charset="-95"/>
              </a:rPr>
              <a:t>τραβάν κατά τη θάλασσα. Δίπλα στ’ αλέτρι</a:t>
            </a:r>
          </a:p>
          <a:p>
            <a:r>
              <a:rPr lang="el-GR" sz="3100" b="1" dirty="0">
                <a:effectLst>
                  <a:outerShdw blurRad="38100" dist="38100" dir="2700000" algn="tl">
                    <a:srgbClr val="000000">
                      <a:alpha val="43137"/>
                    </a:srgbClr>
                  </a:outerShdw>
                </a:effectLst>
                <a:latin typeface="Gentium" pitchFamily="2" charset="-95"/>
              </a:rPr>
              <a:t>καπνίζει μια μικρή φωτιά. Του </a:t>
            </a:r>
            <a:r>
              <a:rPr lang="el-GR" sz="3100" b="1" dirty="0" err="1">
                <a:effectLst>
                  <a:outerShdw blurRad="38100" dist="38100" dir="2700000" algn="tl">
                    <a:srgbClr val="000000">
                      <a:alpha val="43137"/>
                    </a:srgbClr>
                  </a:outerShdw>
                </a:effectLst>
                <a:latin typeface="Gentium" pitchFamily="2" charset="-95"/>
              </a:rPr>
              <a:t>παππουλή</a:t>
            </a:r>
            <a:r>
              <a:rPr lang="el-GR" sz="3100" b="1" dirty="0">
                <a:effectLst>
                  <a:outerShdw blurRad="38100" dist="38100" dir="2700000" algn="tl">
                    <a:srgbClr val="000000">
                      <a:alpha val="43137"/>
                    </a:srgbClr>
                  </a:outerShdw>
                </a:effectLst>
                <a:latin typeface="Gentium" pitchFamily="2" charset="-95"/>
              </a:rPr>
              <a:t> τα ρούχα</a:t>
            </a:r>
          </a:p>
          <a:p>
            <a:r>
              <a:rPr lang="el-GR" sz="3100" b="1" dirty="0">
                <a:effectLst>
                  <a:outerShdw blurRad="38100" dist="38100" dir="2700000" algn="tl">
                    <a:srgbClr val="000000">
                      <a:alpha val="43137"/>
                    </a:srgbClr>
                  </a:outerShdw>
                </a:effectLst>
                <a:latin typeface="Gentium" pitchFamily="2" charset="-95"/>
              </a:rPr>
              <a:t>τα σιάξαμε σκιάχτρο για τις </a:t>
            </a:r>
            <a:r>
              <a:rPr lang="el-GR" sz="3100" b="1" dirty="0" smtClean="0">
                <a:effectLst>
                  <a:outerShdw blurRad="38100" dist="38100" dir="2700000" algn="tl">
                    <a:srgbClr val="000000">
                      <a:alpha val="43137"/>
                    </a:srgbClr>
                  </a:outerShdw>
                </a:effectLst>
                <a:latin typeface="Gentium" pitchFamily="2" charset="-95"/>
              </a:rPr>
              <a:t>κάργιες»</a:t>
            </a:r>
            <a:r>
              <a:rPr lang="en-US" sz="3100" b="1" dirty="0" smtClean="0">
                <a:effectLst>
                  <a:outerShdw blurRad="38100" dist="38100" dir="2700000" algn="tl">
                    <a:srgbClr val="000000">
                      <a:alpha val="43137"/>
                    </a:srgbClr>
                  </a:outerShdw>
                </a:effectLst>
                <a:latin typeface="Gentium" pitchFamily="2" charset="-95"/>
              </a:rPr>
              <a:t>.</a:t>
            </a:r>
            <a:endParaRPr lang="el-GR" sz="3100" b="1" dirty="0">
              <a:effectLst>
                <a:outerShdw blurRad="38100" dist="38100" dir="2700000" algn="tl">
                  <a:srgbClr val="000000">
                    <a:alpha val="43137"/>
                  </a:srgbClr>
                </a:outerShdw>
              </a:effectLst>
              <a:latin typeface="Gentium" pitchFamily="2" charset="-95"/>
            </a:endParaRPr>
          </a:p>
        </p:txBody>
      </p:sp>
      <p:cxnSp>
        <p:nvCxnSpPr>
          <p:cNvPr id="31" name="Straight Connector 30"/>
          <p:cNvCxnSpPr/>
          <p:nvPr/>
        </p:nvCxnSpPr>
        <p:spPr>
          <a:xfrm>
            <a:off x="311874" y="2924944"/>
            <a:ext cx="2747958"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33" name="Straight Connector 32"/>
          <p:cNvCxnSpPr/>
          <p:nvPr/>
        </p:nvCxnSpPr>
        <p:spPr>
          <a:xfrm>
            <a:off x="4416330" y="2924944"/>
            <a:ext cx="1440160"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35" name="Straight Connector 34"/>
          <p:cNvCxnSpPr/>
          <p:nvPr/>
        </p:nvCxnSpPr>
        <p:spPr>
          <a:xfrm>
            <a:off x="7584682" y="2924944"/>
            <a:ext cx="1080120"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37" name="Straight Connector 36"/>
          <p:cNvCxnSpPr/>
          <p:nvPr/>
        </p:nvCxnSpPr>
        <p:spPr>
          <a:xfrm>
            <a:off x="2256090" y="3429000"/>
            <a:ext cx="2160240"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39" name="Straight Connector 38"/>
          <p:cNvCxnSpPr/>
          <p:nvPr/>
        </p:nvCxnSpPr>
        <p:spPr>
          <a:xfrm>
            <a:off x="1968058" y="3861048"/>
            <a:ext cx="1584176" cy="0"/>
          </a:xfrm>
          <a:prstGeom prst="line">
            <a:avLst/>
          </a:prstGeom>
        </p:spPr>
        <p:style>
          <a:lnRef idx="3">
            <a:schemeClr val="accent2"/>
          </a:lnRef>
          <a:fillRef idx="0">
            <a:schemeClr val="accent2"/>
          </a:fillRef>
          <a:effectRef idx="2">
            <a:schemeClr val="accent2"/>
          </a:effectRef>
          <a:fontRef idx="minor">
            <a:schemeClr val="tx1"/>
          </a:fontRef>
        </p:style>
      </p:cxnSp>
      <p:sp>
        <p:nvSpPr>
          <p:cNvPr id="44" name="Rectangle 43"/>
          <p:cNvSpPr/>
          <p:nvPr/>
        </p:nvSpPr>
        <p:spPr>
          <a:xfrm>
            <a:off x="179512" y="476672"/>
            <a:ext cx="8784976" cy="1384995"/>
          </a:xfrm>
          <a:prstGeom prst="rect">
            <a:avLst/>
          </a:prstGeom>
        </p:spPr>
        <p:txBody>
          <a:bodyPr wrap="square">
            <a:spAutoFit/>
          </a:bodyPr>
          <a:lstStyle/>
          <a:p>
            <a:pPr algn="just"/>
            <a:r>
              <a:rPr lang="el-GR" sz="2800" dirty="0">
                <a:latin typeface="Gentium" pitchFamily="2" charset="-95"/>
              </a:rPr>
              <a:t>Εκτείνονται σε μεγάλο </a:t>
            </a:r>
            <a:r>
              <a:rPr lang="el-GR" sz="2800" dirty="0" err="1" smtClean="0">
                <a:latin typeface="Gentium" pitchFamily="2" charset="-95"/>
              </a:rPr>
              <a:t>χώρο</a:t>
            </a:r>
            <a:r>
              <a:rPr lang="el-GR" sz="2800" dirty="0" err="1" smtClean="0">
                <a:latin typeface="Gentium"/>
              </a:rPr>
              <a:t>∙</a:t>
            </a:r>
            <a:r>
              <a:rPr lang="el-GR" sz="2800" dirty="0" smtClean="0">
                <a:latin typeface="Gentium" pitchFamily="2" charset="-95"/>
              </a:rPr>
              <a:t> προσωποποίηση που δίνει </a:t>
            </a:r>
            <a:r>
              <a:rPr lang="el-GR" sz="2800" dirty="0">
                <a:latin typeface="Gentium" pitchFamily="2" charset="-95"/>
              </a:rPr>
              <a:t>την αίσθηση πως τα αμπέλια κινούνται εκούσια προς τη θάλασσα</a:t>
            </a:r>
            <a:r>
              <a:rPr lang="el-GR" dirty="0">
                <a:latin typeface="Gentium" pitchFamily="2" charset="-95"/>
              </a:rPr>
              <a:t>. </a:t>
            </a:r>
          </a:p>
        </p:txBody>
      </p:sp>
      <p:pic>
        <p:nvPicPr>
          <p:cNvPr id="13" name="Picture 12"/>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20072350">
            <a:off x="2562380" y="1544418"/>
            <a:ext cx="994906" cy="994906"/>
          </a:xfrm>
          <a:prstGeom prst="rect">
            <a:avLst/>
          </a:prstGeom>
        </p:spPr>
      </p:pic>
      <p:pic>
        <p:nvPicPr>
          <p:cNvPr id="14" name="Picture 1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4563109" flipV="1">
            <a:off x="3787751" y="3288387"/>
            <a:ext cx="1257160" cy="1564371"/>
          </a:xfrm>
          <a:prstGeom prst="rect">
            <a:avLst/>
          </a:prstGeom>
        </p:spPr>
      </p:pic>
    </p:spTree>
    <p:extLst>
      <p:ext uri="{BB962C8B-B14F-4D97-AF65-F5344CB8AC3E}">
        <p14:creationId xmlns:p14="http://schemas.microsoft.com/office/powerpoint/2010/main" val="1510979628"/>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circle(in)">
                                      <p:cBhvr>
                                        <p:cTn id="12" dur="10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circle(in)">
                                      <p:cBhvr>
                                        <p:cTn id="17" dur="10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circle(in)">
                                      <p:cBhvr>
                                        <p:cTn id="22" dur="1000"/>
                                        <p:tgtEl>
                                          <p:spTgt spid="3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circle(in)">
                                      <p:cBhvr>
                                        <p:cTn id="27" dur="1000"/>
                                        <p:tgtEl>
                                          <p:spTgt spid="3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999"/>
                                          </p:stCondLst>
                                        </p:cTn>
                                        <p:tgtEl>
                                          <p:spTgt spid="39"/>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randombar(horizontal)">
                                      <p:cBhvr>
                                        <p:cTn id="36" dur="10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32" fill="hold" grpId="0" nodeType="click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circle(out)">
                                      <p:cBhvr>
                                        <p:cTn id="41" dur="1000"/>
                                        <p:tgtEl>
                                          <p:spTgt spid="44"/>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randombar(horizontal)">
                                      <p:cBhvr>
                                        <p:cTn id="46" dur="10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32" fill="hold" grpId="0" nodeType="clickEffect">
                                  <p:stCondLst>
                                    <p:cond delay="0"/>
                                  </p:stCondLst>
                                  <p:childTnLst>
                                    <p:set>
                                      <p:cBhvr>
                                        <p:cTn id="50" dur="1" fill="hold">
                                          <p:stCondLst>
                                            <p:cond delay="0"/>
                                          </p:stCondLst>
                                        </p:cTn>
                                        <p:tgtEl>
                                          <p:spTgt spid="4"/>
                                        </p:tgtEl>
                                        <p:attrNameLst>
                                          <p:attrName>style.visibility</p:attrName>
                                        </p:attrNameLst>
                                      </p:cBhvr>
                                      <p:to>
                                        <p:strVal val="visible"/>
                                      </p:to>
                                    </p:set>
                                    <p:animEffect transition="in" filter="circle(out)">
                                      <p:cBhvr>
                                        <p:cTn id="5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4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TotalTime>
  <Words>1119</Words>
  <Application>Microsoft Office PowerPoint</Application>
  <PresentationFormat>On-screen Show (4:3)</PresentationFormat>
  <Paragraphs>104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medea</dc:creator>
  <cp:lastModifiedBy>medea</cp:lastModifiedBy>
  <cp:revision>114</cp:revision>
  <cp:lastPrinted>2014-03-26T10:12:14Z</cp:lastPrinted>
  <dcterms:created xsi:type="dcterms:W3CDTF">2013-01-31T10:14:01Z</dcterms:created>
  <dcterms:modified xsi:type="dcterms:W3CDTF">2014-05-16T08:14:37Z</dcterms:modified>
</cp:coreProperties>
</file>