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42" r:id="rId3"/>
    <p:sldId id="261" r:id="rId4"/>
    <p:sldId id="262" r:id="rId5"/>
    <p:sldId id="337" r:id="rId6"/>
    <p:sldId id="338" r:id="rId7"/>
    <p:sldId id="339" r:id="rId8"/>
    <p:sldId id="340" r:id="rId9"/>
    <p:sldId id="341" r:id="rId10"/>
    <p:sldId id="272" r:id="rId11"/>
    <p:sldId id="257" r:id="rId12"/>
    <p:sldId id="264" r:id="rId13"/>
    <p:sldId id="300" r:id="rId14"/>
    <p:sldId id="343" r:id="rId15"/>
    <p:sldId id="265" r:id="rId16"/>
    <p:sldId id="266" r:id="rId17"/>
    <p:sldId id="269" r:id="rId18"/>
    <p:sldId id="270" r:id="rId19"/>
    <p:sldId id="344" r:id="rId20"/>
    <p:sldId id="345" r:id="rId21"/>
    <p:sldId id="271" r:id="rId22"/>
    <p:sldId id="346" r:id="rId23"/>
    <p:sldId id="347" r:id="rId24"/>
    <p:sldId id="349" r:id="rId25"/>
    <p:sldId id="350" r:id="rId26"/>
    <p:sldId id="351" r:id="rId27"/>
    <p:sldId id="352" r:id="rId28"/>
    <p:sldId id="354" r:id="rId29"/>
    <p:sldId id="353" r:id="rId30"/>
    <p:sldId id="355" r:id="rId31"/>
    <p:sldId id="356" r:id="rId32"/>
    <p:sldId id="358" r:id="rId33"/>
    <p:sldId id="359" r:id="rId34"/>
    <p:sldId id="357" r:id="rId35"/>
    <p:sldId id="360" r:id="rId36"/>
    <p:sldId id="361" r:id="rId37"/>
    <p:sldId id="362" r:id="rId38"/>
    <p:sldId id="363" r:id="rId39"/>
    <p:sldId id="364"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0" d="100"/>
          <a:sy n="70" d="100"/>
        </p:scale>
        <p:origin x="-1122" y="-102"/>
      </p:cViewPr>
      <p:guideLst>
        <p:guide orient="horz" pos="2160"/>
        <p:guide pos="2880"/>
      </p:guideLst>
    </p:cSldViewPr>
  </p:slideViewPr>
  <p:notesTextViewPr>
    <p:cViewPr>
      <p:scale>
        <a:sx n="1" d="1"/>
        <a:sy n="1" d="1"/>
      </p:scale>
      <p:origin x="0" y="0"/>
    </p:cViewPr>
  </p:notesTextViewPr>
  <p:sorterViewPr>
    <p:cViewPr>
      <p:scale>
        <a:sx n="80" d="100"/>
        <a:sy n="80" d="100"/>
      </p:scale>
      <p:origin x="0" y="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BD255-3003-41B4-AC3C-9EE18CC44C3A}" type="datetimeFigureOut">
              <a:rPr lang="el-GR" smtClean="0"/>
              <a:t>30/10/2012</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7BEF44-EABB-4E0C-81E6-90AE16DDA835}" type="slidenum">
              <a:rPr lang="el-GR" smtClean="0"/>
              <a:t>‹#›</a:t>
            </a:fld>
            <a:endParaRPr lang="el-GR"/>
          </a:p>
        </p:txBody>
      </p:sp>
    </p:spTree>
    <p:extLst>
      <p:ext uri="{BB962C8B-B14F-4D97-AF65-F5344CB8AC3E}">
        <p14:creationId xmlns:p14="http://schemas.microsoft.com/office/powerpoint/2010/main" val="402704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13</a:t>
            </a:fld>
            <a:endParaRPr lang="el-G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27</a:t>
            </a:fld>
            <a:endParaRPr lang="el-G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28</a:t>
            </a:fld>
            <a:endParaRPr lang="el-G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29</a:t>
            </a:fld>
            <a:endParaRPr lang="el-G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30</a:t>
            </a:fld>
            <a:endParaRPr lang="el-G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31</a:t>
            </a:fld>
            <a:endParaRPr lang="el-G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32</a:t>
            </a:fld>
            <a:endParaRPr lang="el-G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33</a:t>
            </a:fld>
            <a:endParaRPr lang="el-G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34</a:t>
            </a:fld>
            <a:endParaRPr lang="el-G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35</a:t>
            </a:fld>
            <a:endParaRPr lang="el-G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36</a:t>
            </a:fld>
            <a:endParaRPr lang="el-G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14</a:t>
            </a:fld>
            <a:endParaRPr lang="el-G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37</a:t>
            </a:fld>
            <a:endParaRPr lang="el-G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38</a:t>
            </a:fld>
            <a:endParaRPr lang="el-G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39</a:t>
            </a:fld>
            <a:endParaRPr lang="el-G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19</a:t>
            </a:fld>
            <a:endParaRPr lang="el-G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20</a:t>
            </a:fld>
            <a:endParaRPr lang="el-G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22</a:t>
            </a:fld>
            <a:endParaRPr lang="el-G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23</a:t>
            </a:fld>
            <a:endParaRPr lang="el-G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24</a:t>
            </a:fld>
            <a:endParaRPr lang="el-G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25</a:t>
            </a:fld>
            <a:endParaRPr lang="el-G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8B6A2A19-AF2E-4767-9E1D-74D9678B19A8}" type="slidenum">
              <a:rPr lang="el-GR" sz="1200"/>
              <a:pPr eaLnBrk="1" hangingPunct="1"/>
              <a:t>26</a:t>
            </a:fld>
            <a:endParaRPr lang="el-G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47CC169-D1B8-44FE-8D4F-D22CAD61AF23}" type="datetimeFigureOut">
              <a:rPr lang="el-GR" smtClean="0"/>
              <a:t>30/10/2012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703837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47CC169-D1B8-44FE-8D4F-D22CAD61AF23}" type="datetimeFigureOut">
              <a:rPr lang="el-GR" smtClean="0"/>
              <a:t>30/10/2012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292918185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47CC169-D1B8-44FE-8D4F-D22CAD61AF23}" type="datetimeFigureOut">
              <a:rPr lang="el-GR" smtClean="0"/>
              <a:t>30/10/2012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345232131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47CC169-D1B8-44FE-8D4F-D22CAD61AF23}" type="datetimeFigureOut">
              <a:rPr lang="el-GR" smtClean="0"/>
              <a:t>30/10/2012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62233420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7CC169-D1B8-44FE-8D4F-D22CAD61AF23}" type="datetimeFigureOut">
              <a:rPr lang="el-GR" smtClean="0"/>
              <a:t>30/10/2012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223590265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47CC169-D1B8-44FE-8D4F-D22CAD61AF23}" type="datetimeFigureOut">
              <a:rPr lang="el-GR" smtClean="0"/>
              <a:t>30/10/2012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254710835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47CC169-D1B8-44FE-8D4F-D22CAD61AF23}" type="datetimeFigureOut">
              <a:rPr lang="el-GR" smtClean="0"/>
              <a:t>30/10/2012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381392836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47CC169-D1B8-44FE-8D4F-D22CAD61AF23}" type="datetimeFigureOut">
              <a:rPr lang="el-GR" smtClean="0"/>
              <a:t>30/10/2012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135250897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CC169-D1B8-44FE-8D4F-D22CAD61AF23}" type="datetimeFigureOut">
              <a:rPr lang="el-GR" smtClean="0"/>
              <a:t>30/10/2012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279394711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CC169-D1B8-44FE-8D4F-D22CAD61AF23}" type="datetimeFigureOut">
              <a:rPr lang="el-GR" smtClean="0"/>
              <a:t>30/10/2012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321521704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CC169-D1B8-44FE-8D4F-D22CAD61AF23}" type="datetimeFigureOut">
              <a:rPr lang="el-GR" smtClean="0"/>
              <a:t>30/10/2012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0EDA80D-65D5-4ACD-9A9B-26DA2DC7152B}" type="slidenum">
              <a:rPr lang="el-GR" smtClean="0"/>
              <a:t>‹#›</a:t>
            </a:fld>
            <a:endParaRPr lang="el-GR"/>
          </a:p>
        </p:txBody>
      </p:sp>
    </p:spTree>
    <p:extLst>
      <p:ext uri="{BB962C8B-B14F-4D97-AF65-F5344CB8AC3E}">
        <p14:creationId xmlns:p14="http://schemas.microsoft.com/office/powerpoint/2010/main" val="219306155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CC169-D1B8-44FE-8D4F-D22CAD61AF23}" type="datetimeFigureOut">
              <a:rPr lang="el-GR" smtClean="0"/>
              <a:t>30/10/2012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DA80D-65D5-4ACD-9A9B-26DA2DC7152B}" type="slidenum">
              <a:rPr lang="el-GR" smtClean="0"/>
              <a:t>‹#›</a:t>
            </a:fld>
            <a:endParaRPr lang="el-GR"/>
          </a:p>
        </p:txBody>
      </p:sp>
    </p:spTree>
    <p:extLst>
      <p:ext uri="{BB962C8B-B14F-4D97-AF65-F5344CB8AC3E}">
        <p14:creationId xmlns:p14="http://schemas.microsoft.com/office/powerpoint/2010/main" val="1921327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hyperlink" Target="http://www.myfonts.com/fonts/scriptorium/albemarl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hyperlink" Target="http://www.myfonts.com/fonts/andreas-stotzner/andron-1-gre-corp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el.wikipedia.org/wiki/%CE%A4%CF%81%CE%AF%CF%80%CE%BF%CE%BB%CE%B7_%CE%91%CF%81%CE%BA%CE%B1%CE%B4%CE%AF%CE%B1%CF%82" TargetMode="External"/><Relationship Id="rId7" Type="http://schemas.openxmlformats.org/officeDocument/2006/relationships/hyperlink" Target="http://el.wikipedia.org/wiki/1928"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hyperlink" Target="http://el.wikipedia.org/wiki/%CE%A0%CF%81%CE%AD%CE%B2%CE%B5%CE%B6%CE%B1" TargetMode="External"/><Relationship Id="rId5" Type="http://schemas.openxmlformats.org/officeDocument/2006/relationships/hyperlink" Target="http://el.wikipedia.org/wiki/1896" TargetMode="External"/><Relationship Id="rId4" Type="http://schemas.openxmlformats.org/officeDocument/2006/relationships/hyperlink" Target="http://el.wikipedia.org/wiki/30_%CE%9F%CE%BA%CF%84%CF%89%CE%B2%CF%81%CE%AF%CE%BF%CF%85"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96849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404664"/>
            <a:ext cx="6840760" cy="1938992"/>
          </a:xfrm>
          <a:prstGeom prst="rect">
            <a:avLst/>
          </a:prstGeom>
          <a:noFill/>
        </p:spPr>
        <p:txBody>
          <a:bodyPr wrap="square" rtlCol="0">
            <a:spAutoFit/>
          </a:bodyPr>
          <a:lstStyle/>
          <a:p>
            <a:pPr algn="ctr">
              <a:lnSpc>
                <a:spcPct val="200000"/>
              </a:lnSpc>
            </a:pPr>
            <a:r>
              <a:rPr lang="el-GR" sz="3200" b="1" smtClean="0">
                <a:effectLst>
                  <a:outerShdw blurRad="38100" dist="38100" dir="2700000" algn="tl">
                    <a:srgbClr val="000000">
                      <a:alpha val="43137"/>
                    </a:srgbClr>
                  </a:outerShdw>
                </a:effectLst>
                <a:latin typeface="Devroye Unicode" pitchFamily="2" charset="0"/>
              </a:rPr>
              <a:t>Στο Άγαλμα της Ελευθερίας </a:t>
            </a:r>
          </a:p>
          <a:p>
            <a:pPr algn="ctr">
              <a:lnSpc>
                <a:spcPct val="200000"/>
              </a:lnSpc>
            </a:pPr>
            <a:r>
              <a:rPr lang="el-GR" sz="3200" b="1" smtClean="0">
                <a:effectLst>
                  <a:outerShdw blurRad="38100" dist="38100" dir="2700000" algn="tl">
                    <a:srgbClr val="000000">
                      <a:alpha val="43137"/>
                    </a:srgbClr>
                  </a:outerShdw>
                </a:effectLst>
                <a:latin typeface="Devroye Unicode" pitchFamily="2" charset="0"/>
              </a:rPr>
              <a:t>που φωτίζει τον κόσμο</a:t>
            </a:r>
            <a:endParaRPr lang="el-GR" sz="3200" b="1">
              <a:effectLst>
                <a:outerShdw blurRad="38100" dist="38100" dir="2700000" algn="tl">
                  <a:srgbClr val="000000">
                    <a:alpha val="43137"/>
                  </a:srgbClr>
                </a:outerShdw>
              </a:effectLst>
              <a:latin typeface="Devroye Unicode" pitchFamily="2" charset="0"/>
            </a:endParaRPr>
          </a:p>
        </p:txBody>
      </p:sp>
      <p:sp>
        <p:nvSpPr>
          <p:cNvPr id="5" name="TextBox 4"/>
          <p:cNvSpPr txBox="1"/>
          <p:nvPr/>
        </p:nvSpPr>
        <p:spPr>
          <a:xfrm>
            <a:off x="4547687" y="2954078"/>
            <a:ext cx="4464496" cy="461665"/>
          </a:xfrm>
          <a:prstGeom prst="rect">
            <a:avLst/>
          </a:prstGeom>
          <a:noFill/>
        </p:spPr>
        <p:txBody>
          <a:bodyPr wrap="square" rtlCol="0">
            <a:spAutoFit/>
          </a:bodyPr>
          <a:lstStyle/>
          <a:p>
            <a:pPr algn="ctr"/>
            <a:r>
              <a:rPr lang="el-GR" sz="2400" b="1" smtClean="0">
                <a:solidFill>
                  <a:schemeClr val="bg1"/>
                </a:solidFill>
                <a:effectLst>
                  <a:outerShdw blurRad="38100" dist="38100" dir="2700000" algn="tl">
                    <a:srgbClr val="000000">
                      <a:alpha val="43137"/>
                    </a:srgbClr>
                  </a:outerShdw>
                </a:effectLst>
                <a:latin typeface="Devroye Unicode" pitchFamily="2" charset="0"/>
              </a:rPr>
              <a:t>Κώστας Καρυωτάκης</a:t>
            </a:r>
            <a:endParaRPr lang="el-GR" sz="2400" b="1">
              <a:solidFill>
                <a:schemeClr val="bg1"/>
              </a:solidFill>
              <a:effectLst>
                <a:outerShdw blurRad="38100" dist="38100" dir="2700000" algn="tl">
                  <a:srgbClr val="000000">
                    <a:alpha val="43137"/>
                  </a:srgbClr>
                </a:outerShdw>
              </a:effectLst>
              <a:latin typeface="Devroye Unicode" pitchFamily="2" charset="0"/>
            </a:endParaRPr>
          </a:p>
        </p:txBody>
      </p:sp>
    </p:spTree>
    <p:extLst>
      <p:ext uri="{BB962C8B-B14F-4D97-AF65-F5344CB8AC3E}">
        <p14:creationId xmlns:p14="http://schemas.microsoft.com/office/powerpoint/2010/main" val="424581829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1000" fill="hold"/>
                                        <p:tgtEl>
                                          <p:spTgt spid="4"/>
                                        </p:tgtEl>
                                        <p:attrNameLst>
                                          <p:attrName>style.textDecorationUnderline</p:attrName>
                                        </p:attrNameLst>
                                      </p:cBhvr>
                                      <p:to>
                                        <p:strVal val="true"/>
                                      </p:to>
                                    </p:set>
                                  </p:childTnLst>
                                </p:cTn>
                              </p:par>
                            </p:childTnLst>
                          </p:cTn>
                        </p:par>
                        <p:par>
                          <p:cTn id="7" fill="hold">
                            <p:stCondLst>
                              <p:cond delay="2560"/>
                            </p:stCondLst>
                            <p:childTnLst>
                              <p:par>
                                <p:cTn id="8" presetID="6" presetClass="entr" presetSubtype="16"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331640" y="188640"/>
            <a:ext cx="6840760" cy="1938992"/>
          </a:xfrm>
          <a:prstGeom prst="rect">
            <a:avLst/>
          </a:prstGeom>
          <a:noFill/>
        </p:spPr>
        <p:txBody>
          <a:bodyPr wrap="square" rtlCol="0">
            <a:spAutoFit/>
          </a:bodyPr>
          <a:lstStyle/>
          <a:p>
            <a:pPr algn="ctr">
              <a:lnSpc>
                <a:spcPct val="200000"/>
              </a:lnSpc>
            </a:pPr>
            <a:r>
              <a:rPr lang="el-GR" sz="3200" b="1" smtClean="0">
                <a:effectLst>
                  <a:outerShdw blurRad="38100" dist="38100" dir="2700000" algn="tl">
                    <a:srgbClr val="000000">
                      <a:alpha val="43137"/>
                    </a:srgbClr>
                  </a:outerShdw>
                </a:effectLst>
                <a:latin typeface="Devroye Unicode" pitchFamily="2" charset="0"/>
              </a:rPr>
              <a:t>Στο Άγαλμα της Ελευθερίας </a:t>
            </a:r>
          </a:p>
          <a:p>
            <a:pPr algn="ctr">
              <a:lnSpc>
                <a:spcPct val="200000"/>
              </a:lnSpc>
            </a:pPr>
            <a:r>
              <a:rPr lang="el-GR" sz="3200" b="1" smtClean="0">
                <a:effectLst>
                  <a:outerShdw blurRad="38100" dist="38100" dir="2700000" algn="tl">
                    <a:srgbClr val="000000">
                      <a:alpha val="43137"/>
                    </a:srgbClr>
                  </a:outerShdw>
                </a:effectLst>
                <a:latin typeface="Devroye Unicode" pitchFamily="2" charset="0"/>
              </a:rPr>
              <a:t>που φωτίζει τον κόσμο</a:t>
            </a:r>
            <a:endParaRPr lang="el-GR" sz="3200" b="1">
              <a:effectLst>
                <a:outerShdw blurRad="38100" dist="38100" dir="2700000" algn="tl">
                  <a:srgbClr val="000000">
                    <a:alpha val="43137"/>
                  </a:srgbClr>
                </a:outerShdw>
              </a:effectLst>
              <a:latin typeface="Devroye Unicode" pitchFamily="2" charset="0"/>
            </a:endParaRPr>
          </a:p>
        </p:txBody>
      </p:sp>
      <p:sp>
        <p:nvSpPr>
          <p:cNvPr id="5" name="TextBox 4"/>
          <p:cNvSpPr txBox="1"/>
          <p:nvPr/>
        </p:nvSpPr>
        <p:spPr>
          <a:xfrm>
            <a:off x="2159732" y="3409836"/>
            <a:ext cx="5184576" cy="523220"/>
          </a:xfrm>
          <a:prstGeom prst="rect">
            <a:avLst/>
          </a:prstGeom>
          <a:noFill/>
        </p:spPr>
        <p:txBody>
          <a:bodyPr wrap="square" rtlCol="0">
            <a:spAutoFit/>
          </a:bodyPr>
          <a:lstStyle/>
          <a:p>
            <a:pPr algn="ctr"/>
            <a:r>
              <a:rPr lang="el-GR" sz="2800" b="1" smtClean="0">
                <a:latin typeface="Gentium" pitchFamily="2" charset="-95"/>
              </a:rPr>
              <a:t>Μεγάλος τίτλος   ≠   μικρό ποίημα</a:t>
            </a:r>
            <a:endParaRPr lang="el-GR" sz="2800" b="1">
              <a:latin typeface="Gentium" pitchFamily="2" charset="-95"/>
            </a:endParaRPr>
          </a:p>
        </p:txBody>
      </p:sp>
      <p:sp>
        <p:nvSpPr>
          <p:cNvPr id="6" name="TextBox 5"/>
          <p:cNvSpPr txBox="1"/>
          <p:nvPr/>
        </p:nvSpPr>
        <p:spPr>
          <a:xfrm>
            <a:off x="2159732" y="4641621"/>
            <a:ext cx="5184576" cy="523220"/>
          </a:xfrm>
          <a:prstGeom prst="rect">
            <a:avLst/>
          </a:prstGeom>
          <a:noFill/>
        </p:spPr>
        <p:txBody>
          <a:bodyPr wrap="square" rtlCol="0">
            <a:spAutoFit/>
          </a:bodyPr>
          <a:lstStyle/>
          <a:p>
            <a:pPr algn="ctr"/>
            <a:r>
              <a:rPr lang="el-GR" sz="2800" b="1" smtClean="0">
                <a:latin typeface="Gentium" pitchFamily="2" charset="-95"/>
              </a:rPr>
              <a:t>Σαρκαστική διάθεση του ποιητή</a:t>
            </a:r>
            <a:endParaRPr lang="el-GR" sz="2800" b="1">
              <a:latin typeface="Gentium" pitchFamily="2" charset="-95"/>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1088">
            <a:off x="3836387" y="2858673"/>
            <a:ext cx="1020365" cy="3826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41088">
            <a:off x="3905096" y="4226825"/>
            <a:ext cx="1020365" cy="382637"/>
          </a:xfrm>
          <a:prstGeom prst="rect">
            <a:avLst/>
          </a:prstGeom>
        </p:spPr>
      </p:pic>
    </p:spTree>
    <p:extLst>
      <p:ext uri="{BB962C8B-B14F-4D97-AF65-F5344CB8AC3E}">
        <p14:creationId xmlns:p14="http://schemas.microsoft.com/office/powerpoint/2010/main" val="295964262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par>
                          <p:cTn id="12" fill="hold">
                            <p:stCondLst>
                              <p:cond delay="5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7"/>
                                        </p:tgtEl>
                                        <p:attrNameLst>
                                          <p:attrName>style.visibility</p:attrName>
                                        </p:attrNameLst>
                                      </p:cBhvr>
                                      <p:to>
                                        <p:strVal val="visible"/>
                                      </p:to>
                                    </p:set>
                                  </p:childTnLst>
                                </p:cTn>
                              </p:par>
                            </p:childTnLst>
                          </p:cTn>
                        </p:par>
                        <p:par>
                          <p:cTn id="20" fill="hold">
                            <p:stCondLst>
                              <p:cond delay="500"/>
                            </p:stCondLst>
                            <p:childTnLst>
                              <p:par>
                                <p:cTn id="21" presetID="14"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24318" y="260648"/>
            <a:ext cx="4824536" cy="4708981"/>
          </a:xfrm>
          <a:prstGeom prst="rect">
            <a:avLst/>
          </a:prstGeom>
        </p:spPr>
        <p:txBody>
          <a:bodyPr wrap="square">
            <a:spAutoFit/>
          </a:bodyPr>
          <a:lstStyle/>
          <a:p>
            <a:pPr>
              <a:lnSpc>
                <a:spcPct val="250000"/>
              </a:lnSpc>
            </a:pPr>
            <a:r>
              <a:rPr lang="el-GR" sz="2000" b="1">
                <a:latin typeface="Gentium" pitchFamily="2" charset="-95"/>
              </a:rPr>
              <a:t>Λευτεριά, Λευτεριά σχίζει, δαγκάνει </a:t>
            </a:r>
            <a:br>
              <a:rPr lang="el-GR" sz="2000" b="1">
                <a:latin typeface="Gentium" pitchFamily="2" charset="-95"/>
              </a:rPr>
            </a:br>
            <a:r>
              <a:rPr lang="el-GR" sz="2000" b="1">
                <a:latin typeface="Gentium" pitchFamily="2" charset="-95"/>
              </a:rPr>
              <a:t>τους ουρανούς το στέμμα σου. Το φως σου, </a:t>
            </a:r>
            <a:br>
              <a:rPr lang="el-GR" sz="2000" b="1">
                <a:latin typeface="Gentium" pitchFamily="2" charset="-95"/>
              </a:rPr>
            </a:br>
            <a:r>
              <a:rPr lang="el-GR" sz="2000" b="1">
                <a:latin typeface="Gentium" pitchFamily="2" charset="-95"/>
              </a:rPr>
              <a:t>χωρίς να καίει, τυφλώνει το λαό σου. </a:t>
            </a:r>
            <a:br>
              <a:rPr lang="el-GR" sz="2000" b="1">
                <a:latin typeface="Gentium" pitchFamily="2" charset="-95"/>
              </a:rPr>
            </a:br>
            <a:r>
              <a:rPr lang="el-GR" sz="2000" b="1">
                <a:latin typeface="Gentium" pitchFamily="2" charset="-95"/>
              </a:rPr>
              <a:t>Πεταλούδες χρυσές οι Αμερικάνοι, </a:t>
            </a:r>
            <a:br>
              <a:rPr lang="el-GR" sz="2000" b="1">
                <a:latin typeface="Gentium" pitchFamily="2" charset="-95"/>
              </a:rPr>
            </a:br>
            <a:r>
              <a:rPr lang="el-GR" sz="2000" b="1">
                <a:latin typeface="Gentium" pitchFamily="2" charset="-95"/>
              </a:rPr>
              <a:t>λογαριάζουν, πόσα δολάρια κάνει </a:t>
            </a:r>
            <a:br>
              <a:rPr lang="el-GR" sz="2000" b="1">
                <a:latin typeface="Gentium" pitchFamily="2" charset="-95"/>
              </a:rPr>
            </a:br>
            <a:r>
              <a:rPr lang="el-GR" sz="2000" b="1">
                <a:latin typeface="Gentium" pitchFamily="2" charset="-95"/>
              </a:rPr>
              <a:t>σήμερα το υπερούσιο μέταλλό σου</a:t>
            </a:r>
            <a:r>
              <a:rPr lang="el-GR" sz="2000" b="1" smtClean="0">
                <a:latin typeface="Gentium" pitchFamily="2" charset="-95"/>
              </a:rPr>
              <a:t>.</a:t>
            </a:r>
            <a:endParaRPr lang="el-GR" sz="2000" b="1">
              <a:latin typeface="Gentium" pitchFamily="2" charset="-95"/>
            </a:endParaRPr>
          </a:p>
        </p:txBody>
      </p:sp>
      <p:sp>
        <p:nvSpPr>
          <p:cNvPr id="2" name="TextBox 1"/>
          <p:cNvSpPr txBox="1"/>
          <p:nvPr/>
        </p:nvSpPr>
        <p:spPr>
          <a:xfrm>
            <a:off x="107504" y="253097"/>
            <a:ext cx="2040982" cy="1015663"/>
          </a:xfrm>
          <a:prstGeom prst="rect">
            <a:avLst/>
          </a:prstGeom>
          <a:noFill/>
        </p:spPr>
        <p:txBody>
          <a:bodyPr wrap="square" rtlCol="0">
            <a:spAutoFit/>
          </a:bodyPr>
          <a:lstStyle/>
          <a:p>
            <a:pPr algn="ctr"/>
            <a:r>
              <a:rPr lang="el-GR" sz="2000" b="1" smtClean="0">
                <a:solidFill>
                  <a:srgbClr val="C00000"/>
                </a:solidFill>
                <a:latin typeface="Gentium" pitchFamily="2" charset="-95"/>
              </a:rPr>
              <a:t>Λαϊκή ονομασία Ελευθερίας, </a:t>
            </a:r>
          </a:p>
          <a:p>
            <a:pPr algn="ctr"/>
            <a:r>
              <a:rPr lang="el-GR" sz="2000" b="1" smtClean="0">
                <a:solidFill>
                  <a:srgbClr val="C00000"/>
                </a:solidFill>
                <a:latin typeface="Gentium" pitchFamily="2" charset="-95"/>
              </a:rPr>
              <a:t>ειρωνική διάθεση</a:t>
            </a:r>
            <a:endParaRPr lang="el-GR" sz="2000" b="1">
              <a:solidFill>
                <a:srgbClr val="C00000"/>
              </a:solidFill>
              <a:latin typeface="Gentium" pitchFamily="2" charset="-95"/>
            </a:endParaRPr>
          </a:p>
        </p:txBody>
      </p:sp>
      <p:cxnSp>
        <p:nvCxnSpPr>
          <p:cNvPr id="5" name="Straight Arrow Connector 4"/>
          <p:cNvCxnSpPr/>
          <p:nvPr/>
        </p:nvCxnSpPr>
        <p:spPr>
          <a:xfrm flipH="1" flipV="1">
            <a:off x="2267744" y="1124744"/>
            <a:ext cx="2304256" cy="196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V="1">
            <a:off x="4796295" y="1124744"/>
            <a:ext cx="1791929" cy="196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6444208" y="548680"/>
            <a:ext cx="2040982" cy="707886"/>
          </a:xfrm>
          <a:prstGeom prst="rect">
            <a:avLst/>
          </a:prstGeom>
          <a:noFill/>
        </p:spPr>
        <p:txBody>
          <a:bodyPr wrap="square" rtlCol="0">
            <a:spAutoFit/>
          </a:bodyPr>
          <a:lstStyle/>
          <a:p>
            <a:pPr algn="ctr"/>
            <a:r>
              <a:rPr lang="el-GR" sz="2000" b="1" smtClean="0">
                <a:solidFill>
                  <a:srgbClr val="C00000"/>
                </a:solidFill>
                <a:latin typeface="Gentium" pitchFamily="2" charset="-95"/>
              </a:rPr>
              <a:t>Άγριες διαθέσεις Αμερικής</a:t>
            </a:r>
            <a:endParaRPr lang="el-GR" sz="2000" b="1">
              <a:solidFill>
                <a:srgbClr val="C00000"/>
              </a:solidFill>
              <a:latin typeface="Gentium" pitchFamily="2" charset="-95"/>
            </a:endParaRPr>
          </a:p>
        </p:txBody>
      </p:sp>
      <p:cxnSp>
        <p:nvCxnSpPr>
          <p:cNvPr id="16" name="Straight Arrow Connector 15"/>
          <p:cNvCxnSpPr/>
          <p:nvPr/>
        </p:nvCxnSpPr>
        <p:spPr>
          <a:xfrm flipH="1">
            <a:off x="2434375" y="2564904"/>
            <a:ext cx="175965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35496" y="1844824"/>
            <a:ext cx="2952328" cy="707886"/>
          </a:xfrm>
          <a:prstGeom prst="rect">
            <a:avLst/>
          </a:prstGeom>
          <a:noFill/>
        </p:spPr>
        <p:txBody>
          <a:bodyPr wrap="square" rtlCol="0">
            <a:spAutoFit/>
          </a:bodyPr>
          <a:lstStyle/>
          <a:p>
            <a:r>
              <a:rPr lang="el-GR" sz="2000" b="1" smtClean="0">
                <a:solidFill>
                  <a:srgbClr val="C00000"/>
                </a:solidFill>
                <a:latin typeface="Gentium" pitchFamily="2" charset="-95"/>
              </a:rPr>
              <a:t>Δεν φλογίζει  τις καρδιές  των ανθρώπων</a:t>
            </a:r>
            <a:endParaRPr lang="el-GR" sz="2000" b="1">
              <a:solidFill>
                <a:srgbClr val="C00000"/>
              </a:solidFill>
              <a:latin typeface="Gentium" pitchFamily="2" charset="-95"/>
            </a:endParaRPr>
          </a:p>
        </p:txBody>
      </p:sp>
      <p:cxnSp>
        <p:nvCxnSpPr>
          <p:cNvPr id="20" name="Straight Arrow Connector 19"/>
          <p:cNvCxnSpPr/>
          <p:nvPr/>
        </p:nvCxnSpPr>
        <p:spPr>
          <a:xfrm flipV="1">
            <a:off x="4427984" y="2564904"/>
            <a:ext cx="2160240" cy="196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6300192" y="1797784"/>
            <a:ext cx="2808312" cy="1631216"/>
          </a:xfrm>
          <a:prstGeom prst="rect">
            <a:avLst/>
          </a:prstGeom>
          <a:noFill/>
        </p:spPr>
        <p:txBody>
          <a:bodyPr wrap="square" rtlCol="0">
            <a:spAutoFit/>
          </a:bodyPr>
          <a:lstStyle/>
          <a:p>
            <a:pPr algn="ctr"/>
            <a:r>
              <a:rPr lang="el-GR" sz="2000" b="1" smtClean="0">
                <a:solidFill>
                  <a:srgbClr val="C00000"/>
                </a:solidFill>
                <a:latin typeface="Gentium" pitchFamily="2" charset="-95"/>
              </a:rPr>
              <a:t>Πνευματική τύφλωση. </a:t>
            </a:r>
          </a:p>
          <a:p>
            <a:pPr algn="ctr"/>
            <a:r>
              <a:rPr lang="el-GR" sz="2000" b="1" smtClean="0">
                <a:solidFill>
                  <a:srgbClr val="C00000"/>
                </a:solidFill>
                <a:latin typeface="Gentium" pitchFamily="2" charset="-95"/>
              </a:rPr>
              <a:t>Δεν βλέπουν την αληθινή ιδέα της Ελευθερίας, μόνο την υλική της αξία. </a:t>
            </a:r>
            <a:endParaRPr lang="el-GR" sz="2000" b="1">
              <a:solidFill>
                <a:srgbClr val="C00000"/>
              </a:solidFill>
              <a:latin typeface="Gentium" pitchFamily="2" charset="-95"/>
            </a:endParaRPr>
          </a:p>
        </p:txBody>
      </p:sp>
      <p:cxnSp>
        <p:nvCxnSpPr>
          <p:cNvPr id="23" name="Straight Arrow Connector 22"/>
          <p:cNvCxnSpPr/>
          <p:nvPr/>
        </p:nvCxnSpPr>
        <p:spPr>
          <a:xfrm flipH="1">
            <a:off x="2434375" y="3284984"/>
            <a:ext cx="220963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7" name="TextBox 26"/>
          <p:cNvSpPr txBox="1"/>
          <p:nvPr/>
        </p:nvSpPr>
        <p:spPr>
          <a:xfrm>
            <a:off x="35496" y="2780928"/>
            <a:ext cx="2736304" cy="1323439"/>
          </a:xfrm>
          <a:prstGeom prst="rect">
            <a:avLst/>
          </a:prstGeom>
          <a:noFill/>
        </p:spPr>
        <p:txBody>
          <a:bodyPr wrap="square" rtlCol="0">
            <a:spAutoFit/>
          </a:bodyPr>
          <a:lstStyle/>
          <a:p>
            <a:r>
              <a:rPr lang="el-GR" sz="2000" b="1" smtClean="0">
                <a:solidFill>
                  <a:srgbClr val="C00000"/>
                </a:solidFill>
                <a:latin typeface="Gentium" pitchFamily="2" charset="-95"/>
              </a:rPr>
              <a:t>Οι πεταλούδες γοητεύονται από το </a:t>
            </a:r>
          </a:p>
          <a:p>
            <a:r>
              <a:rPr lang="el-GR" sz="2000" b="1" smtClean="0">
                <a:solidFill>
                  <a:srgbClr val="C00000"/>
                </a:solidFill>
                <a:latin typeface="Gentium" pitchFamily="2" charset="-95"/>
              </a:rPr>
              <a:t>φως αλλά στο τέλος τυφλώνονται</a:t>
            </a:r>
            <a:endParaRPr lang="el-GR" sz="2000" b="1">
              <a:solidFill>
                <a:srgbClr val="C00000"/>
              </a:solidFill>
              <a:latin typeface="Gentium" pitchFamily="2" charset="-95"/>
            </a:endParaRPr>
          </a:p>
        </p:txBody>
      </p:sp>
      <p:cxnSp>
        <p:nvCxnSpPr>
          <p:cNvPr id="28" name="Straight Arrow Connector 27"/>
          <p:cNvCxnSpPr/>
          <p:nvPr/>
        </p:nvCxnSpPr>
        <p:spPr>
          <a:xfrm>
            <a:off x="2623443" y="4124065"/>
            <a:ext cx="3676749"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0" name="TextBox 29"/>
          <p:cNvSpPr txBox="1"/>
          <p:nvPr/>
        </p:nvSpPr>
        <p:spPr>
          <a:xfrm>
            <a:off x="6372200" y="3657218"/>
            <a:ext cx="2653257" cy="707886"/>
          </a:xfrm>
          <a:prstGeom prst="rect">
            <a:avLst/>
          </a:prstGeom>
          <a:noFill/>
        </p:spPr>
        <p:txBody>
          <a:bodyPr wrap="square" rtlCol="0">
            <a:spAutoFit/>
          </a:bodyPr>
          <a:lstStyle/>
          <a:p>
            <a:pPr algn="ctr"/>
            <a:r>
              <a:rPr lang="el-GR" sz="2000" b="1" smtClean="0">
                <a:solidFill>
                  <a:srgbClr val="C00000"/>
                </a:solidFill>
                <a:latin typeface="Gentium" pitchFamily="2" charset="-95"/>
              </a:rPr>
              <a:t>Χρηματιστήριο, υλικές αξίες, παζαρέματα</a:t>
            </a:r>
            <a:endParaRPr lang="el-GR" sz="2000" b="1">
              <a:solidFill>
                <a:srgbClr val="C00000"/>
              </a:solidFill>
              <a:latin typeface="Gentium" pitchFamily="2" charset="-95"/>
            </a:endParaRPr>
          </a:p>
        </p:txBody>
      </p:sp>
      <p:cxnSp>
        <p:nvCxnSpPr>
          <p:cNvPr id="31" name="Straight Arrow Connector 30"/>
          <p:cNvCxnSpPr/>
          <p:nvPr/>
        </p:nvCxnSpPr>
        <p:spPr>
          <a:xfrm flipH="1">
            <a:off x="2623443" y="4807001"/>
            <a:ext cx="731183"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573216" y="4521314"/>
            <a:ext cx="2270592" cy="707886"/>
          </a:xfrm>
          <a:prstGeom prst="rect">
            <a:avLst/>
          </a:prstGeom>
          <a:noFill/>
        </p:spPr>
        <p:txBody>
          <a:bodyPr wrap="square" rtlCol="0">
            <a:spAutoFit/>
          </a:bodyPr>
          <a:lstStyle/>
          <a:p>
            <a:pPr algn="ctr"/>
            <a:r>
              <a:rPr lang="el-GR" sz="2000" b="1" smtClean="0">
                <a:solidFill>
                  <a:srgbClr val="C00000"/>
                </a:solidFill>
                <a:latin typeface="Gentium" pitchFamily="2" charset="-95"/>
              </a:rPr>
              <a:t>Η εποχή του εύκολου χρήματος</a:t>
            </a:r>
            <a:endParaRPr lang="el-GR" sz="2000" b="1">
              <a:solidFill>
                <a:srgbClr val="C00000"/>
              </a:solidFill>
              <a:latin typeface="Gentium" pitchFamily="2" charset="-95"/>
            </a:endParaRPr>
          </a:p>
        </p:txBody>
      </p:sp>
      <p:cxnSp>
        <p:nvCxnSpPr>
          <p:cNvPr id="36" name="Straight Arrow Connector 35"/>
          <p:cNvCxnSpPr/>
          <p:nvPr/>
        </p:nvCxnSpPr>
        <p:spPr>
          <a:xfrm>
            <a:off x="3563888" y="4807001"/>
            <a:ext cx="273630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8" name="TextBox 37"/>
          <p:cNvSpPr txBox="1"/>
          <p:nvPr/>
        </p:nvSpPr>
        <p:spPr>
          <a:xfrm>
            <a:off x="6084168" y="4581128"/>
            <a:ext cx="2653257" cy="1015663"/>
          </a:xfrm>
          <a:prstGeom prst="rect">
            <a:avLst/>
          </a:prstGeom>
          <a:noFill/>
        </p:spPr>
        <p:txBody>
          <a:bodyPr wrap="square" rtlCol="0">
            <a:spAutoFit/>
          </a:bodyPr>
          <a:lstStyle/>
          <a:p>
            <a:pPr algn="ctr"/>
            <a:r>
              <a:rPr lang="el-GR" sz="2000" b="1" smtClean="0">
                <a:solidFill>
                  <a:srgbClr val="C00000"/>
                </a:solidFill>
                <a:latin typeface="Gentium" pitchFamily="2" charset="-95"/>
              </a:rPr>
              <a:t>Αφού παριστάνει </a:t>
            </a:r>
          </a:p>
          <a:p>
            <a:pPr algn="ctr"/>
            <a:r>
              <a:rPr lang="el-GR" sz="2000" b="1" smtClean="0">
                <a:solidFill>
                  <a:srgbClr val="C00000"/>
                </a:solidFill>
                <a:latin typeface="Gentium" pitchFamily="2" charset="-95"/>
              </a:rPr>
              <a:t>κάτι θεϊκό, </a:t>
            </a:r>
          </a:p>
          <a:p>
            <a:pPr algn="ctr"/>
            <a:r>
              <a:rPr lang="el-GR" sz="2000" b="1" smtClean="0">
                <a:solidFill>
                  <a:srgbClr val="C00000"/>
                </a:solidFill>
                <a:latin typeface="Gentium" pitchFamily="2" charset="-95"/>
              </a:rPr>
              <a:t>ανεβαίνει η αξία του</a:t>
            </a:r>
            <a:endParaRPr lang="el-GR" sz="2000" b="1">
              <a:solidFill>
                <a:srgbClr val="C00000"/>
              </a:solidFill>
              <a:latin typeface="Gentium" pitchFamily="2" charset="-95"/>
            </a:endParaRPr>
          </a:p>
        </p:txBody>
      </p:sp>
    </p:spTree>
    <p:extLst>
      <p:ext uri="{BB962C8B-B14F-4D97-AF65-F5344CB8AC3E}">
        <p14:creationId xmlns:p14="http://schemas.microsoft.com/office/powerpoint/2010/main" val="6471499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10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10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1000"/>
                                        <p:tgtEl>
                                          <p:spTgt spid="2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randombar(horizontal)">
                                      <p:cBhvr>
                                        <p:cTn id="44" dur="1000"/>
                                        <p:tgtEl>
                                          <p:spTgt spid="23"/>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randombar(horizontal)">
                                      <p:cBhvr>
                                        <p:cTn id="52" dur="1000"/>
                                        <p:tgtEl>
                                          <p:spTgt spid="28"/>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randombar(horizontal)">
                                      <p:cBhvr>
                                        <p:cTn id="60" dur="1000"/>
                                        <p:tgtEl>
                                          <p:spTgt spid="31"/>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randombar(horizont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1000"/>
                                        <p:tgtEl>
                                          <p:spTgt spid="36"/>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randombar(horizontal)">
                                      <p:cBhvr>
                                        <p:cTn id="7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5" grpId="0"/>
      <p:bldP spid="19" grpId="0"/>
      <p:bldP spid="22" grpId="0"/>
      <p:bldP spid="27" grpId="0"/>
      <p:bldP spid="30" grpId="0"/>
      <p:bldP spid="33"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57200" y="1711349"/>
            <a:ext cx="8229600" cy="4525963"/>
          </a:xfrm>
        </p:spPr>
        <p:txBody>
          <a:bodyPr>
            <a:normAutofit lnSpcReduction="10000"/>
          </a:bodyPr>
          <a:lstStyle/>
          <a:p>
            <a:pPr marL="0" indent="0" algn="ctr">
              <a:buNone/>
            </a:pPr>
            <a:r>
              <a:rPr lang="el-GR" b="1" smtClean="0">
                <a:latin typeface="Gentium" pitchFamily="2" charset="-95"/>
              </a:rPr>
              <a:t>Η  αξιολόγηση  της  ελευθερίας  </a:t>
            </a:r>
          </a:p>
          <a:p>
            <a:pPr marL="0" indent="0" algn="ctr">
              <a:buNone/>
            </a:pPr>
            <a:r>
              <a:rPr lang="el-GR" b="1" smtClean="0">
                <a:latin typeface="Gentium" pitchFamily="2" charset="-95"/>
              </a:rPr>
              <a:t>από  τους  Αμερικάνους.</a:t>
            </a:r>
            <a:endParaRPr lang="en-US" b="1" smtClean="0">
              <a:latin typeface="Gentium" pitchFamily="2" charset="-95"/>
            </a:endParaRPr>
          </a:p>
          <a:p>
            <a:pPr marL="0" indent="0" algn="ctr">
              <a:buNone/>
            </a:pPr>
            <a:endParaRPr lang="el-GR" sz="1400" b="1" smtClean="0">
              <a:latin typeface="Gentium" pitchFamily="2" charset="-95"/>
            </a:endParaRPr>
          </a:p>
          <a:p>
            <a:pPr marL="0" indent="0" algn="ctr">
              <a:buNone/>
            </a:pPr>
            <a:r>
              <a:rPr lang="el-GR" b="1" smtClean="0">
                <a:latin typeface="Gentium" pitchFamily="2" charset="-95"/>
              </a:rPr>
              <a:t>Ο  ποιητής  διαπιστώνει  ότι  </a:t>
            </a:r>
            <a:endParaRPr lang="en-US" b="1" smtClean="0">
              <a:latin typeface="Gentium" pitchFamily="2" charset="-95"/>
            </a:endParaRPr>
          </a:p>
          <a:p>
            <a:pPr marL="0" indent="0" algn="ctr">
              <a:buNone/>
            </a:pPr>
            <a:r>
              <a:rPr lang="el-GR" b="1" smtClean="0">
                <a:latin typeface="Gentium" pitchFamily="2" charset="-95"/>
              </a:rPr>
              <a:t>το  άγαλμα  της  Ελευθερίας  δεν  επιτελεί  </a:t>
            </a:r>
            <a:endParaRPr lang="en-US" b="1" smtClean="0">
              <a:latin typeface="Gentium" pitchFamily="2" charset="-95"/>
            </a:endParaRPr>
          </a:p>
          <a:p>
            <a:pPr marL="0" indent="0" algn="ctr">
              <a:buNone/>
            </a:pPr>
            <a:r>
              <a:rPr lang="el-GR" b="1" smtClean="0">
                <a:latin typeface="Gentium" pitchFamily="2" charset="-95"/>
              </a:rPr>
              <a:t>το  σκοπό  για  τον  οποίο  κατασκευάστηκε. </a:t>
            </a:r>
            <a:endParaRPr lang="en-US" b="1" smtClean="0">
              <a:latin typeface="Gentium" pitchFamily="2" charset="-95"/>
            </a:endParaRPr>
          </a:p>
          <a:p>
            <a:pPr marL="0" indent="0" algn="ctr">
              <a:buNone/>
            </a:pPr>
            <a:endParaRPr lang="el-GR" sz="1100" b="1" smtClean="0">
              <a:latin typeface="Gentium" pitchFamily="2" charset="-95"/>
            </a:endParaRPr>
          </a:p>
          <a:p>
            <a:pPr marL="0" indent="0" algn="ctr">
              <a:buNone/>
            </a:pPr>
            <a:r>
              <a:rPr lang="el-GR" b="1" smtClean="0">
                <a:latin typeface="Gentium" pitchFamily="2" charset="-95"/>
              </a:rPr>
              <a:t>Το  στέμμα  από  στοιχείο  στολισμού ,  </a:t>
            </a:r>
            <a:endParaRPr lang="en-US" b="1" smtClean="0">
              <a:latin typeface="Gentium" pitchFamily="2" charset="-95"/>
            </a:endParaRPr>
          </a:p>
          <a:p>
            <a:pPr marL="0" indent="0" algn="ctr">
              <a:buNone/>
            </a:pPr>
            <a:r>
              <a:rPr lang="el-GR" b="1" smtClean="0">
                <a:latin typeface="Gentium" pitchFamily="2" charset="-95"/>
              </a:rPr>
              <a:t>έχει  καταλήξει  να  ξεσχίζει  τον  ουρανό. </a:t>
            </a:r>
            <a:endParaRPr lang="en-GB" b="1" smtClean="0">
              <a:latin typeface="Gentium" pitchFamily="2" charset="-95"/>
            </a:endParaRPr>
          </a:p>
        </p:txBody>
      </p:sp>
      <p:sp>
        <p:nvSpPr>
          <p:cNvPr id="54274" name="Rectangle 2"/>
          <p:cNvSpPr>
            <a:spLocks noGrp="1" noChangeArrowheads="1"/>
          </p:cNvSpPr>
          <p:nvPr>
            <p:ph type="title"/>
          </p:nvPr>
        </p:nvSpPr>
        <p:spPr>
          <a:xfrm>
            <a:off x="395536" y="116632"/>
            <a:ext cx="8229600" cy="1143000"/>
          </a:xfrm>
        </p:spPr>
        <p:txBody>
          <a:bodyPr/>
          <a:lstStyle/>
          <a:p>
            <a:pPr fontAlgn="auto">
              <a:spcAft>
                <a:spcPts val="0"/>
              </a:spcAft>
              <a:defRPr/>
            </a:pPr>
            <a:r>
              <a:rPr lang="el-GR" b="1" smtClean="0">
                <a:solidFill>
                  <a:schemeClr val="bg1"/>
                </a:solidFill>
                <a:latin typeface="Devroye Unicode" pitchFamily="2" charset="0"/>
              </a:rPr>
              <a:t>Αξιολόγηση α΄στροφής</a:t>
            </a:r>
            <a:endParaRPr lang="en-GB" b="1">
              <a:solidFill>
                <a:schemeClr val="bg1"/>
              </a:solidFill>
              <a:latin typeface="Devroye Unicode" pitchFamily="2" charset="0"/>
            </a:endParaRPr>
          </a:p>
        </p:txBody>
      </p:sp>
    </p:spTree>
    <p:extLst>
      <p:ext uri="{BB962C8B-B14F-4D97-AF65-F5344CB8AC3E}">
        <p14:creationId xmlns:p14="http://schemas.microsoft.com/office/powerpoint/2010/main" val="175480928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1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4275"/>
                                        </p:tgtEl>
                                        <p:attrNameLst>
                                          <p:attrName>style.visibility</p:attrName>
                                        </p:attrNameLst>
                                      </p:cBhvr>
                                      <p:to>
                                        <p:strVal val="visible"/>
                                      </p:to>
                                    </p:set>
                                    <p:anim calcmode="lin" valueType="num">
                                      <p:cBhvr>
                                        <p:cTn id="12" dur="1000" fill="hold"/>
                                        <p:tgtEl>
                                          <p:spTgt spid="54275"/>
                                        </p:tgtEl>
                                        <p:attrNameLst>
                                          <p:attrName>ppt_w</p:attrName>
                                        </p:attrNameLst>
                                      </p:cBhvr>
                                      <p:tavLst>
                                        <p:tav tm="0">
                                          <p:val>
                                            <p:fltVal val="0"/>
                                          </p:val>
                                        </p:tav>
                                        <p:tav tm="100000">
                                          <p:val>
                                            <p:strVal val="#ppt_w"/>
                                          </p:val>
                                        </p:tav>
                                      </p:tavLst>
                                    </p:anim>
                                    <p:anim calcmode="lin" valueType="num">
                                      <p:cBhvr>
                                        <p:cTn id="13" dur="1000" fill="hold"/>
                                        <p:tgtEl>
                                          <p:spTgt spid="54275"/>
                                        </p:tgtEl>
                                        <p:attrNameLst>
                                          <p:attrName>ppt_h</p:attrName>
                                        </p:attrNameLst>
                                      </p:cBhvr>
                                      <p:tavLst>
                                        <p:tav tm="0">
                                          <p:val>
                                            <p:fltVal val="0"/>
                                          </p:val>
                                        </p:tav>
                                        <p:tav tm="100000">
                                          <p:val>
                                            <p:strVal val="#ppt_h"/>
                                          </p:val>
                                        </p:tav>
                                      </p:tavLst>
                                    </p:anim>
                                    <p:animEffect transition="in" filter="fade">
                                      <p:cBhvr>
                                        <p:cTn id="14" dur="1000"/>
                                        <p:tgtEl>
                                          <p:spTgt spid="54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P spid="5427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lstStyle/>
          <a:p>
            <a:pPr fontAlgn="auto">
              <a:spcAft>
                <a:spcPts val="0"/>
              </a:spcAft>
              <a:defRPr/>
            </a:pPr>
            <a:r>
              <a:rPr lang="el-GR" b="1" smtClean="0">
                <a:solidFill>
                  <a:schemeClr val="bg1"/>
                </a:solidFill>
                <a:latin typeface="Devroye Unicode" pitchFamily="2" charset="0"/>
              </a:rPr>
              <a:t>Αξιολόγηση α΄στροφής</a:t>
            </a:r>
            <a:endParaRPr lang="en-GB" b="1">
              <a:solidFill>
                <a:schemeClr val="bg1"/>
              </a:solidFill>
              <a:latin typeface="Devroye Unicode" pitchFamily="2" charset="0"/>
            </a:endParaRPr>
          </a:p>
        </p:txBody>
      </p:sp>
      <p:sp>
        <p:nvSpPr>
          <p:cNvPr id="5" name="Rectangle 3"/>
          <p:cNvSpPr>
            <a:spLocks noGrp="1" noChangeArrowheads="1"/>
          </p:cNvSpPr>
          <p:nvPr>
            <p:ph idx="1"/>
          </p:nvPr>
        </p:nvSpPr>
        <p:spPr>
          <a:xfrm>
            <a:off x="457200" y="1600200"/>
            <a:ext cx="8229600" cy="4525963"/>
          </a:xfrm>
        </p:spPr>
        <p:txBody>
          <a:bodyPr>
            <a:normAutofit/>
          </a:bodyPr>
          <a:lstStyle/>
          <a:p>
            <a:pPr marL="0" indent="0" algn="ctr">
              <a:buNone/>
            </a:pPr>
            <a:endParaRPr lang="en-US" b="1" smtClean="0">
              <a:latin typeface="Gentium" pitchFamily="2" charset="-95"/>
            </a:endParaRPr>
          </a:p>
          <a:p>
            <a:pPr marL="0" indent="0" algn="ctr">
              <a:buNone/>
            </a:pPr>
            <a:r>
              <a:rPr lang="el-GR" b="1" smtClean="0">
                <a:latin typeface="Gentium" pitchFamily="2" charset="-95"/>
              </a:rPr>
              <a:t>Το  </a:t>
            </a:r>
            <a:r>
              <a:rPr lang="el-GR" b="1">
                <a:latin typeface="Gentium" pitchFamily="2" charset="-95"/>
              </a:rPr>
              <a:t>φως  </a:t>
            </a:r>
            <a:r>
              <a:rPr lang="el-GR" b="1" smtClean="0">
                <a:latin typeface="Gentium" pitchFamily="2" charset="-95"/>
              </a:rPr>
              <a:t>του  </a:t>
            </a:r>
            <a:r>
              <a:rPr lang="el-GR" b="1">
                <a:latin typeface="Gentium" pitchFamily="2" charset="-95"/>
              </a:rPr>
              <a:t>πυρσού  </a:t>
            </a:r>
            <a:r>
              <a:rPr lang="el-GR" b="1" smtClean="0">
                <a:latin typeface="Gentium" pitchFamily="2" charset="-95"/>
              </a:rPr>
              <a:t>του,  </a:t>
            </a:r>
            <a:r>
              <a:rPr lang="el-GR" b="1">
                <a:latin typeface="Gentium" pitchFamily="2" charset="-95"/>
              </a:rPr>
              <a:t>αντί  να  </a:t>
            </a:r>
            <a:r>
              <a:rPr lang="el-GR" b="1" smtClean="0">
                <a:latin typeface="Gentium" pitchFamily="2" charset="-95"/>
              </a:rPr>
              <a:t>κα</a:t>
            </a:r>
            <a:r>
              <a:rPr lang="el-GR" b="1">
                <a:latin typeface="Gentium" pitchFamily="2" charset="-95"/>
              </a:rPr>
              <a:t>ί</a:t>
            </a:r>
            <a:r>
              <a:rPr lang="el-GR" b="1" smtClean="0">
                <a:latin typeface="Gentium" pitchFamily="2" charset="-95"/>
              </a:rPr>
              <a:t>ει </a:t>
            </a:r>
            <a:r>
              <a:rPr lang="el-GR" b="1">
                <a:latin typeface="Gentium" pitchFamily="2" charset="-95"/>
              </a:rPr>
              <a:t>,  τυφλώνει  τους  ανθρώπους</a:t>
            </a:r>
            <a:r>
              <a:rPr lang="el-GR" b="1" smtClean="0">
                <a:latin typeface="Gentium" pitchFamily="2" charset="-95"/>
              </a:rPr>
              <a:t>.</a:t>
            </a:r>
            <a:endParaRPr lang="en-US" b="1" smtClean="0">
              <a:latin typeface="Gentium" pitchFamily="2" charset="-95"/>
            </a:endParaRPr>
          </a:p>
          <a:p>
            <a:pPr marL="0" indent="0" algn="ctr">
              <a:buNone/>
            </a:pPr>
            <a:endParaRPr lang="el-GR" b="1">
              <a:latin typeface="Gentium" pitchFamily="2" charset="-95"/>
            </a:endParaRPr>
          </a:p>
          <a:p>
            <a:pPr marL="0" indent="0" algn="ctr">
              <a:buNone/>
            </a:pPr>
            <a:r>
              <a:rPr lang="el-GR" b="1">
                <a:latin typeface="Gentium" pitchFamily="2" charset="-95"/>
              </a:rPr>
              <a:t>Κι  αυτοί  κατάντησαν  να  μετρούν  </a:t>
            </a:r>
            <a:endParaRPr lang="en-US" b="1" smtClean="0">
              <a:latin typeface="Gentium" pitchFamily="2" charset="-95"/>
            </a:endParaRPr>
          </a:p>
          <a:p>
            <a:pPr marL="0" indent="0" algn="ctr">
              <a:buNone/>
            </a:pPr>
            <a:r>
              <a:rPr lang="el-GR" b="1" smtClean="0">
                <a:latin typeface="Gentium" pitchFamily="2" charset="-95"/>
              </a:rPr>
              <a:t>όχι  </a:t>
            </a:r>
            <a:r>
              <a:rPr lang="el-GR" b="1">
                <a:latin typeface="Gentium" pitchFamily="2" charset="-95"/>
              </a:rPr>
              <a:t>την  αξία  του  ιδανικού  της  ελευθερίας  αλλά  την  υλική  αξία  του  αγάλματος. </a:t>
            </a:r>
            <a:endParaRPr lang="en-GB" b="1">
              <a:latin typeface="Gentium" pitchFamily="2" charset="-95"/>
            </a:endParaRPr>
          </a:p>
        </p:txBody>
      </p:sp>
    </p:spTree>
    <p:extLst>
      <p:ext uri="{BB962C8B-B14F-4D97-AF65-F5344CB8AC3E}">
        <p14:creationId xmlns:p14="http://schemas.microsoft.com/office/powerpoint/2010/main" val="117454889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24318" y="260648"/>
            <a:ext cx="4824536" cy="4708981"/>
          </a:xfrm>
          <a:prstGeom prst="rect">
            <a:avLst/>
          </a:prstGeom>
        </p:spPr>
        <p:txBody>
          <a:bodyPr wrap="square">
            <a:spAutoFit/>
          </a:bodyPr>
          <a:lstStyle/>
          <a:p>
            <a:pPr>
              <a:lnSpc>
                <a:spcPct val="250000"/>
              </a:lnSpc>
            </a:pPr>
            <a:r>
              <a:rPr lang="el-GR" sz="2000" b="1">
                <a:latin typeface="Gentium" pitchFamily="2" charset="-95"/>
              </a:rPr>
              <a:t>Λευτεριά, Λευτεριά, θα σ' αγοράσουν </a:t>
            </a:r>
            <a:br>
              <a:rPr lang="el-GR" sz="2000" b="1">
                <a:latin typeface="Gentium" pitchFamily="2" charset="-95"/>
              </a:rPr>
            </a:br>
            <a:r>
              <a:rPr lang="el-GR" sz="2000" b="1">
                <a:latin typeface="Gentium" pitchFamily="2" charset="-95"/>
              </a:rPr>
              <a:t>έμποροι και </a:t>
            </a:r>
            <a:r>
              <a:rPr lang="el-GR" sz="2000" b="1" smtClean="0">
                <a:latin typeface="Gentium" pitchFamily="2" charset="-95"/>
              </a:rPr>
              <a:t>κονσόρτσια </a:t>
            </a:r>
            <a:r>
              <a:rPr lang="el-GR" sz="2000" b="1">
                <a:latin typeface="Gentium" pitchFamily="2" charset="-95"/>
              </a:rPr>
              <a:t>κι εβραίοι. </a:t>
            </a:r>
            <a:br>
              <a:rPr lang="el-GR" sz="2000" b="1">
                <a:latin typeface="Gentium" pitchFamily="2" charset="-95"/>
              </a:rPr>
            </a:br>
            <a:r>
              <a:rPr lang="el-GR" sz="2000" b="1">
                <a:latin typeface="Gentium" pitchFamily="2" charset="-95"/>
              </a:rPr>
              <a:t>Είναι πολλά του αιώνος μας τα χρέη, </a:t>
            </a:r>
            <a:br>
              <a:rPr lang="el-GR" sz="2000" b="1">
                <a:latin typeface="Gentium" pitchFamily="2" charset="-95"/>
              </a:rPr>
            </a:br>
            <a:r>
              <a:rPr lang="el-GR" sz="2000" b="1">
                <a:latin typeface="Gentium" pitchFamily="2" charset="-95"/>
              </a:rPr>
              <a:t>πολλές οι αμαρτίες, που </a:t>
            </a:r>
            <a:r>
              <a:rPr lang="el-GR" sz="2000" b="1" smtClean="0">
                <a:latin typeface="Gentium" pitchFamily="2" charset="-95"/>
              </a:rPr>
              <a:t> θα </a:t>
            </a:r>
            <a:r>
              <a:rPr lang="el-GR" sz="2000" b="1">
                <a:latin typeface="Gentium" pitchFamily="2" charset="-95"/>
              </a:rPr>
              <a:t>διαβάσουν </a:t>
            </a:r>
            <a:br>
              <a:rPr lang="el-GR" sz="2000" b="1">
                <a:latin typeface="Gentium" pitchFamily="2" charset="-95"/>
              </a:rPr>
            </a:br>
            <a:r>
              <a:rPr lang="el-GR" sz="2000" b="1">
                <a:latin typeface="Gentium" pitchFamily="2" charset="-95"/>
              </a:rPr>
              <a:t>οι γενεές, όταν σε παρομοιάσουν </a:t>
            </a:r>
            <a:br>
              <a:rPr lang="el-GR" sz="2000" b="1">
                <a:latin typeface="Gentium" pitchFamily="2" charset="-95"/>
              </a:rPr>
            </a:br>
            <a:r>
              <a:rPr lang="el-GR" sz="2000" b="1">
                <a:latin typeface="Gentium" pitchFamily="2" charset="-95"/>
              </a:rPr>
              <a:t>με το </a:t>
            </a:r>
            <a:r>
              <a:rPr lang="el-GR" sz="2000" b="1" smtClean="0">
                <a:latin typeface="Gentium" pitchFamily="2" charset="-95"/>
              </a:rPr>
              <a:t>πορτραίτο </a:t>
            </a:r>
            <a:r>
              <a:rPr lang="el-GR" sz="2000" b="1">
                <a:latin typeface="Gentium" pitchFamily="2" charset="-95"/>
              </a:rPr>
              <a:t>του Dorian Gray.</a:t>
            </a:r>
          </a:p>
        </p:txBody>
      </p:sp>
      <p:sp>
        <p:nvSpPr>
          <p:cNvPr id="2" name="TextBox 1"/>
          <p:cNvSpPr txBox="1"/>
          <p:nvPr/>
        </p:nvSpPr>
        <p:spPr>
          <a:xfrm>
            <a:off x="107504" y="253097"/>
            <a:ext cx="2040982" cy="707886"/>
          </a:xfrm>
          <a:prstGeom prst="rect">
            <a:avLst/>
          </a:prstGeom>
          <a:noFill/>
        </p:spPr>
        <p:txBody>
          <a:bodyPr wrap="square" rtlCol="0">
            <a:spAutoFit/>
          </a:bodyPr>
          <a:lstStyle/>
          <a:p>
            <a:pPr algn="ctr"/>
            <a:r>
              <a:rPr lang="el-GR" sz="2000" b="1" smtClean="0">
                <a:solidFill>
                  <a:srgbClr val="C00000"/>
                </a:solidFill>
                <a:latin typeface="Gentium" pitchFamily="2" charset="-95"/>
              </a:rPr>
              <a:t>Επανάληψη, </a:t>
            </a:r>
          </a:p>
          <a:p>
            <a:pPr algn="ctr"/>
            <a:r>
              <a:rPr lang="el-GR" sz="2000" b="1" smtClean="0">
                <a:solidFill>
                  <a:srgbClr val="C00000"/>
                </a:solidFill>
                <a:latin typeface="Gentium" pitchFamily="2" charset="-95"/>
              </a:rPr>
              <a:t>ειρωνική διάθεση</a:t>
            </a:r>
            <a:endParaRPr lang="el-GR" sz="2000" b="1">
              <a:solidFill>
                <a:srgbClr val="C00000"/>
              </a:solidFill>
              <a:latin typeface="Gentium" pitchFamily="2" charset="-95"/>
            </a:endParaRPr>
          </a:p>
        </p:txBody>
      </p:sp>
      <p:cxnSp>
        <p:nvCxnSpPr>
          <p:cNvPr id="5" name="Straight Arrow Connector 4"/>
          <p:cNvCxnSpPr/>
          <p:nvPr/>
        </p:nvCxnSpPr>
        <p:spPr>
          <a:xfrm flipH="1" flipV="1">
            <a:off x="2267744" y="1124744"/>
            <a:ext cx="2304256" cy="196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9" name="Straight Arrow Connector 8"/>
          <p:cNvCxnSpPr/>
          <p:nvPr/>
        </p:nvCxnSpPr>
        <p:spPr>
          <a:xfrm flipV="1">
            <a:off x="4796295" y="1124744"/>
            <a:ext cx="1791929" cy="1969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5" name="TextBox 14"/>
          <p:cNvSpPr txBox="1"/>
          <p:nvPr/>
        </p:nvSpPr>
        <p:spPr>
          <a:xfrm>
            <a:off x="6228184" y="476672"/>
            <a:ext cx="2040982" cy="707886"/>
          </a:xfrm>
          <a:prstGeom prst="rect">
            <a:avLst/>
          </a:prstGeom>
          <a:noFill/>
        </p:spPr>
        <p:txBody>
          <a:bodyPr wrap="square" rtlCol="0">
            <a:spAutoFit/>
          </a:bodyPr>
          <a:lstStyle/>
          <a:p>
            <a:pPr algn="ctr"/>
            <a:r>
              <a:rPr lang="el-GR" sz="2000" b="1" smtClean="0">
                <a:solidFill>
                  <a:srgbClr val="C00000"/>
                </a:solidFill>
                <a:latin typeface="Gentium" pitchFamily="2" charset="-95"/>
              </a:rPr>
              <a:t>Οικονομικές δοσοληψίες</a:t>
            </a:r>
            <a:endParaRPr lang="el-GR" sz="2000" b="1">
              <a:solidFill>
                <a:srgbClr val="C00000"/>
              </a:solidFill>
              <a:latin typeface="Gentium" pitchFamily="2" charset="-95"/>
            </a:endParaRPr>
          </a:p>
        </p:txBody>
      </p:sp>
      <p:cxnSp>
        <p:nvCxnSpPr>
          <p:cNvPr id="16" name="Straight Arrow Connector 15"/>
          <p:cNvCxnSpPr/>
          <p:nvPr/>
        </p:nvCxnSpPr>
        <p:spPr>
          <a:xfrm flipH="1" flipV="1">
            <a:off x="2524320" y="1769613"/>
            <a:ext cx="2551736" cy="140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TextBox 18"/>
          <p:cNvSpPr txBox="1"/>
          <p:nvPr/>
        </p:nvSpPr>
        <p:spPr>
          <a:xfrm>
            <a:off x="74026" y="1289952"/>
            <a:ext cx="2549418" cy="707886"/>
          </a:xfrm>
          <a:prstGeom prst="rect">
            <a:avLst/>
          </a:prstGeom>
          <a:noFill/>
        </p:spPr>
        <p:txBody>
          <a:bodyPr wrap="square" rtlCol="0">
            <a:spAutoFit/>
          </a:bodyPr>
          <a:lstStyle/>
          <a:p>
            <a:pPr algn="ctr"/>
            <a:r>
              <a:rPr lang="el-GR" sz="2000" b="1" smtClean="0">
                <a:solidFill>
                  <a:srgbClr val="C00000"/>
                </a:solidFill>
                <a:latin typeface="Gentium" pitchFamily="2" charset="-95"/>
              </a:rPr>
              <a:t>Χρηματιστήριο, υλικές αξίες , παζαρέματα</a:t>
            </a:r>
            <a:endParaRPr lang="el-GR" sz="2000" b="1">
              <a:solidFill>
                <a:srgbClr val="C00000"/>
              </a:solidFill>
              <a:latin typeface="Gentium" pitchFamily="2" charset="-95"/>
            </a:endParaRPr>
          </a:p>
        </p:txBody>
      </p:sp>
      <p:cxnSp>
        <p:nvCxnSpPr>
          <p:cNvPr id="20" name="Straight Arrow Connector 19"/>
          <p:cNvCxnSpPr/>
          <p:nvPr/>
        </p:nvCxnSpPr>
        <p:spPr>
          <a:xfrm flipV="1">
            <a:off x="5436096" y="1769613"/>
            <a:ext cx="864096" cy="704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6228184" y="1196752"/>
            <a:ext cx="2605874" cy="1631216"/>
          </a:xfrm>
          <a:prstGeom prst="rect">
            <a:avLst/>
          </a:prstGeom>
          <a:noFill/>
        </p:spPr>
        <p:txBody>
          <a:bodyPr wrap="square" rtlCol="0">
            <a:spAutoFit/>
          </a:bodyPr>
          <a:lstStyle/>
          <a:p>
            <a:pPr algn="ctr"/>
            <a:r>
              <a:rPr lang="el-GR" sz="1600" b="1">
                <a:solidFill>
                  <a:srgbClr val="0070C0"/>
                </a:solidFill>
                <a:latin typeface="Gentium" pitchFamily="2" charset="-95"/>
              </a:rPr>
              <a:t>μ</a:t>
            </a:r>
            <a:r>
              <a:rPr lang="el-GR" sz="1600" b="1" smtClean="0">
                <a:solidFill>
                  <a:srgbClr val="0070C0"/>
                </a:solidFill>
                <a:latin typeface="Gentium" pitchFamily="2" charset="-95"/>
              </a:rPr>
              <a:t>τφ. </a:t>
            </a:r>
            <a:r>
              <a:rPr lang="el-GR" sz="2000" b="1" smtClean="0">
                <a:solidFill>
                  <a:srgbClr val="C00000"/>
                </a:solidFill>
                <a:latin typeface="Gentium" pitchFamily="2" charset="-95"/>
              </a:rPr>
              <a:t>Άνθρωποι προσκολλημένοι στο χρήμα, με ισχυρά οικονομικά συμφέροντα</a:t>
            </a:r>
            <a:endParaRPr lang="el-GR" sz="2000" b="1">
              <a:solidFill>
                <a:srgbClr val="C00000"/>
              </a:solidFill>
              <a:latin typeface="Gentium" pitchFamily="2" charset="-95"/>
            </a:endParaRPr>
          </a:p>
        </p:txBody>
      </p:sp>
      <p:cxnSp>
        <p:nvCxnSpPr>
          <p:cNvPr id="23" name="Straight Arrow Connector 22"/>
          <p:cNvCxnSpPr/>
          <p:nvPr/>
        </p:nvCxnSpPr>
        <p:spPr>
          <a:xfrm flipH="1">
            <a:off x="2623444" y="2583716"/>
            <a:ext cx="382076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7" name="TextBox 26"/>
          <p:cNvSpPr txBox="1"/>
          <p:nvPr/>
        </p:nvSpPr>
        <p:spPr>
          <a:xfrm>
            <a:off x="35496" y="2060848"/>
            <a:ext cx="2587947" cy="1938992"/>
          </a:xfrm>
          <a:prstGeom prst="rect">
            <a:avLst/>
          </a:prstGeom>
          <a:noFill/>
        </p:spPr>
        <p:txBody>
          <a:bodyPr wrap="square" rtlCol="0">
            <a:spAutoFit/>
          </a:bodyPr>
          <a:lstStyle/>
          <a:p>
            <a:pPr algn="ctr"/>
            <a:r>
              <a:rPr lang="el-GR" sz="2000" b="1" smtClean="0">
                <a:solidFill>
                  <a:srgbClr val="C00000"/>
                </a:solidFill>
                <a:latin typeface="Gentium" pitchFamily="2" charset="-95"/>
              </a:rPr>
              <a:t>Το χρέος της Αμερικής απέναντι  στους  λαούς για τους πολέμους, </a:t>
            </a:r>
          </a:p>
          <a:p>
            <a:pPr algn="ctr"/>
            <a:r>
              <a:rPr lang="el-GR" sz="2000" b="1" smtClean="0">
                <a:solidFill>
                  <a:srgbClr val="C00000"/>
                </a:solidFill>
                <a:latin typeface="Gentium" pitchFamily="2" charset="-95"/>
              </a:rPr>
              <a:t>τους νεκρούς και την οικονομική </a:t>
            </a:r>
          </a:p>
          <a:p>
            <a:pPr algn="ctr"/>
            <a:r>
              <a:rPr lang="el-GR" sz="2000" b="1" smtClean="0">
                <a:solidFill>
                  <a:srgbClr val="C00000"/>
                </a:solidFill>
                <a:latin typeface="Gentium" pitchFamily="2" charset="-95"/>
              </a:rPr>
              <a:t>καταστροφή</a:t>
            </a:r>
            <a:endParaRPr lang="el-GR" sz="2000" b="1">
              <a:solidFill>
                <a:srgbClr val="C00000"/>
              </a:solidFill>
              <a:latin typeface="Gentium" pitchFamily="2" charset="-95"/>
            </a:endParaRPr>
          </a:p>
        </p:txBody>
      </p:sp>
      <p:cxnSp>
        <p:nvCxnSpPr>
          <p:cNvPr id="29" name="Straight Arrow Connector 28"/>
          <p:cNvCxnSpPr/>
          <p:nvPr/>
        </p:nvCxnSpPr>
        <p:spPr>
          <a:xfrm>
            <a:off x="5868144" y="2583716"/>
            <a:ext cx="1152128" cy="44430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2" name="TextBox 31"/>
          <p:cNvSpPr txBox="1"/>
          <p:nvPr/>
        </p:nvSpPr>
        <p:spPr>
          <a:xfrm>
            <a:off x="6876256" y="2827968"/>
            <a:ext cx="2005185" cy="400110"/>
          </a:xfrm>
          <a:prstGeom prst="rect">
            <a:avLst/>
          </a:prstGeom>
          <a:noFill/>
        </p:spPr>
        <p:txBody>
          <a:bodyPr wrap="square" rtlCol="0">
            <a:spAutoFit/>
          </a:bodyPr>
          <a:lstStyle/>
          <a:p>
            <a:pPr algn="ctr"/>
            <a:r>
              <a:rPr lang="el-GR" sz="2000" b="1" smtClean="0">
                <a:solidFill>
                  <a:srgbClr val="C00000"/>
                </a:solidFill>
                <a:latin typeface="Gentium" pitchFamily="2" charset="-95"/>
              </a:rPr>
              <a:t>Ηθική σημασία</a:t>
            </a:r>
            <a:endParaRPr lang="el-GR" sz="2000" b="1">
              <a:solidFill>
                <a:srgbClr val="C00000"/>
              </a:solidFill>
              <a:latin typeface="Gentium" pitchFamily="2" charset="-95"/>
            </a:endParaRPr>
          </a:p>
        </p:txBody>
      </p:sp>
      <p:cxnSp>
        <p:nvCxnSpPr>
          <p:cNvPr id="34" name="Straight Arrow Connector 33"/>
          <p:cNvCxnSpPr/>
          <p:nvPr/>
        </p:nvCxnSpPr>
        <p:spPr>
          <a:xfrm>
            <a:off x="3563888" y="3384367"/>
            <a:ext cx="331236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7" name="TextBox 36"/>
          <p:cNvSpPr txBox="1"/>
          <p:nvPr/>
        </p:nvSpPr>
        <p:spPr>
          <a:xfrm>
            <a:off x="6444209" y="3407496"/>
            <a:ext cx="2576300" cy="1323439"/>
          </a:xfrm>
          <a:prstGeom prst="rect">
            <a:avLst/>
          </a:prstGeom>
          <a:noFill/>
        </p:spPr>
        <p:txBody>
          <a:bodyPr wrap="square" rtlCol="0">
            <a:spAutoFit/>
          </a:bodyPr>
          <a:lstStyle/>
          <a:p>
            <a:pPr algn="ctr"/>
            <a:r>
              <a:rPr lang="el-GR" sz="2000" b="1" smtClean="0">
                <a:solidFill>
                  <a:srgbClr val="C00000"/>
                </a:solidFill>
                <a:latin typeface="Gentium" pitchFamily="2" charset="-95"/>
              </a:rPr>
              <a:t>Εμπορευματοποίηση αγάλματος, </a:t>
            </a:r>
          </a:p>
          <a:p>
            <a:pPr algn="ctr"/>
            <a:r>
              <a:rPr lang="el-GR" sz="2000" b="1" smtClean="0">
                <a:solidFill>
                  <a:srgbClr val="C00000"/>
                </a:solidFill>
                <a:latin typeface="Gentium" pitchFamily="2" charset="-95"/>
              </a:rPr>
              <a:t>εγκλήματα κατά της ανθρωπότητας</a:t>
            </a:r>
            <a:endParaRPr lang="el-GR" sz="2000" b="1">
              <a:solidFill>
                <a:srgbClr val="C00000"/>
              </a:solidFill>
              <a:latin typeface="Gentium" pitchFamily="2" charset="-95"/>
            </a:endParaRPr>
          </a:p>
        </p:txBody>
      </p:sp>
      <p:cxnSp>
        <p:nvCxnSpPr>
          <p:cNvPr id="39" name="Straight Arrow Connector 38"/>
          <p:cNvCxnSpPr/>
          <p:nvPr/>
        </p:nvCxnSpPr>
        <p:spPr>
          <a:xfrm>
            <a:off x="3554337" y="3388638"/>
            <a:ext cx="0" cy="169654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6" name="Curved Connector 5"/>
          <p:cNvCxnSpPr/>
          <p:nvPr/>
        </p:nvCxnSpPr>
        <p:spPr>
          <a:xfrm>
            <a:off x="6228184" y="4730935"/>
            <a:ext cx="2232248" cy="1434369"/>
          </a:xfrm>
          <a:prstGeom prst="curvedConnector3">
            <a:avLst>
              <a:gd name="adj1" fmla="val 37161"/>
            </a:avLst>
          </a:prstGeom>
          <a:ln>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2623444" y="5085184"/>
            <a:ext cx="2832463" cy="830997"/>
          </a:xfrm>
          <a:prstGeom prst="rect">
            <a:avLst/>
          </a:prstGeom>
          <a:noFill/>
        </p:spPr>
        <p:txBody>
          <a:bodyPr wrap="square" rtlCol="0">
            <a:spAutoFit/>
          </a:bodyPr>
          <a:lstStyle/>
          <a:p>
            <a:pPr algn="ctr"/>
            <a:r>
              <a:rPr lang="el-GR" sz="2400" b="1" smtClean="0">
                <a:solidFill>
                  <a:schemeClr val="tx2"/>
                </a:solidFill>
                <a:effectLst>
                  <a:outerShdw blurRad="38100" dist="38100" dir="2700000" algn="tl">
                    <a:srgbClr val="000000">
                      <a:alpha val="43137"/>
                    </a:srgbClr>
                  </a:outerShdw>
                </a:effectLst>
                <a:latin typeface="Gentium" pitchFamily="2" charset="-95"/>
              </a:rPr>
              <a:t>Προφητική διάθεση </a:t>
            </a:r>
          </a:p>
          <a:p>
            <a:pPr algn="ctr"/>
            <a:r>
              <a:rPr lang="el-GR" sz="2400" b="1" smtClean="0">
                <a:solidFill>
                  <a:schemeClr val="tx2"/>
                </a:solidFill>
                <a:effectLst>
                  <a:outerShdw blurRad="38100" dist="38100" dir="2700000" algn="tl">
                    <a:srgbClr val="000000">
                      <a:alpha val="43137"/>
                    </a:srgbClr>
                  </a:outerShdw>
                </a:effectLst>
                <a:latin typeface="Gentium" pitchFamily="2" charset="-95"/>
              </a:rPr>
              <a:t>του ποιήματος</a:t>
            </a:r>
            <a:endParaRPr lang="el-GR" sz="2400" b="1">
              <a:solidFill>
                <a:schemeClr val="tx2"/>
              </a:solidFill>
              <a:effectLst>
                <a:outerShdw blurRad="38100" dist="38100" dir="2700000" algn="tl">
                  <a:srgbClr val="000000">
                    <a:alpha val="43137"/>
                  </a:srgbClr>
                </a:outerShdw>
              </a:effectLst>
              <a:latin typeface="Gentium" pitchFamily="2" charset="-95"/>
            </a:endParaRPr>
          </a:p>
        </p:txBody>
      </p:sp>
    </p:spTree>
    <p:extLst>
      <p:ext uri="{BB962C8B-B14F-4D97-AF65-F5344CB8AC3E}">
        <p14:creationId xmlns:p14="http://schemas.microsoft.com/office/powerpoint/2010/main" val="67367382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10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10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randombar(horizontal)">
                                      <p:cBhvr>
                                        <p:cTn id="36" dur="1000"/>
                                        <p:tgtEl>
                                          <p:spTgt spid="20"/>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randombar(horizontal)">
                                      <p:cBhvr>
                                        <p:cTn id="44" dur="1000"/>
                                        <p:tgtEl>
                                          <p:spTgt spid="23"/>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randombar(horizontal)">
                                      <p:cBhvr>
                                        <p:cTn id="52" dur="1000"/>
                                        <p:tgtEl>
                                          <p:spTgt spid="29"/>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randombar(horizontal)">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randombar(horizontal)">
                                      <p:cBhvr>
                                        <p:cTn id="60" dur="1000"/>
                                        <p:tgtEl>
                                          <p:spTgt spid="3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randombar(horizontal)">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randombar(horizontal)">
                                      <p:cBhvr>
                                        <p:cTn id="68" dur="10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mph" presetSubtype="0" fill="hold" grpId="0" nodeType="clickEffect">
                                  <p:stCondLst>
                                    <p:cond delay="0"/>
                                  </p:stCondLst>
                                  <p:childTnLst>
                                    <p:animScale>
                                      <p:cBhvr>
                                        <p:cTn id="72" dur="2000" fill="hold"/>
                                        <p:tgtEl>
                                          <p:spTgt spid="21"/>
                                        </p:tgtEl>
                                      </p:cBhvr>
                                      <p:by x="150000" y="15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down)">
                                      <p:cBhvr>
                                        <p:cTn id="77" dur="435">
                                          <p:stCondLst>
                                            <p:cond delay="0"/>
                                          </p:stCondLst>
                                        </p:cTn>
                                        <p:tgtEl>
                                          <p:spTgt spid="6"/>
                                        </p:tgtEl>
                                      </p:cBhvr>
                                    </p:animEffect>
                                    <p:anim calcmode="lin" valueType="num">
                                      <p:cBhvr>
                                        <p:cTn id="78" dur="1367"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9"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80"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81"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82"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83" dur="20">
                                          <p:stCondLst>
                                            <p:cond delay="487"/>
                                          </p:stCondLst>
                                        </p:cTn>
                                        <p:tgtEl>
                                          <p:spTgt spid="6"/>
                                        </p:tgtEl>
                                      </p:cBhvr>
                                      <p:to x="100000" y="60000"/>
                                    </p:animScale>
                                    <p:animScale>
                                      <p:cBhvr>
                                        <p:cTn id="84" dur="124" decel="50000">
                                          <p:stCondLst>
                                            <p:cond delay="507"/>
                                          </p:stCondLst>
                                        </p:cTn>
                                        <p:tgtEl>
                                          <p:spTgt spid="6"/>
                                        </p:tgtEl>
                                      </p:cBhvr>
                                      <p:to x="100000" y="100000"/>
                                    </p:animScale>
                                    <p:animScale>
                                      <p:cBhvr>
                                        <p:cTn id="85" dur="20">
                                          <p:stCondLst>
                                            <p:cond delay="984"/>
                                          </p:stCondLst>
                                        </p:cTn>
                                        <p:tgtEl>
                                          <p:spTgt spid="6"/>
                                        </p:tgtEl>
                                      </p:cBhvr>
                                      <p:to x="100000" y="80000"/>
                                    </p:animScale>
                                    <p:animScale>
                                      <p:cBhvr>
                                        <p:cTn id="86" dur="124" decel="50000">
                                          <p:stCondLst>
                                            <p:cond delay="1004"/>
                                          </p:stCondLst>
                                        </p:cTn>
                                        <p:tgtEl>
                                          <p:spTgt spid="6"/>
                                        </p:tgtEl>
                                      </p:cBhvr>
                                      <p:to x="100000" y="100000"/>
                                    </p:animScale>
                                    <p:animScale>
                                      <p:cBhvr>
                                        <p:cTn id="87" dur="20">
                                          <p:stCondLst>
                                            <p:cond delay="1231"/>
                                          </p:stCondLst>
                                        </p:cTn>
                                        <p:tgtEl>
                                          <p:spTgt spid="6"/>
                                        </p:tgtEl>
                                      </p:cBhvr>
                                      <p:to x="100000" y="90000"/>
                                    </p:animScale>
                                    <p:animScale>
                                      <p:cBhvr>
                                        <p:cTn id="88" dur="124" decel="50000">
                                          <p:stCondLst>
                                            <p:cond delay="1251"/>
                                          </p:stCondLst>
                                        </p:cTn>
                                        <p:tgtEl>
                                          <p:spTgt spid="6"/>
                                        </p:tgtEl>
                                      </p:cBhvr>
                                      <p:to x="100000" y="100000"/>
                                    </p:animScale>
                                    <p:animScale>
                                      <p:cBhvr>
                                        <p:cTn id="89" dur="20">
                                          <p:stCondLst>
                                            <p:cond delay="1356"/>
                                          </p:stCondLst>
                                        </p:cTn>
                                        <p:tgtEl>
                                          <p:spTgt spid="6"/>
                                        </p:tgtEl>
                                      </p:cBhvr>
                                      <p:to x="100000" y="95000"/>
                                    </p:animScale>
                                    <p:animScale>
                                      <p:cBhvr>
                                        <p:cTn id="90" dur="124" decel="50000">
                                          <p:stCondLst>
                                            <p:cond delay="137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5" grpId="0"/>
      <p:bldP spid="19" grpId="0"/>
      <p:bldP spid="22" grpId="0"/>
      <p:bldP spid="27" grpId="0"/>
      <p:bldP spid="32" grpId="0"/>
      <p:bldP spid="37"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028" name="Picture 4" descr="Oscar_Wilde_by_VelkokneznaMa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014940"/>
            <a:ext cx="3528392" cy="4939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iew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404" y="6012112"/>
            <a:ext cx="4099247" cy="660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1284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500"/>
                                        <p:tgtEl>
                                          <p:spTgt spid="1028"/>
                                        </p:tgtEl>
                                      </p:cBhvr>
                                    </p:animEffect>
                                    <p:anim calcmode="lin" valueType="num">
                                      <p:cBhvr>
                                        <p:cTn id="8" dur="1500" fill="hold"/>
                                        <p:tgtEl>
                                          <p:spTgt spid="1028"/>
                                        </p:tgtEl>
                                        <p:attrNameLst>
                                          <p:attrName>ppt_x</p:attrName>
                                        </p:attrNameLst>
                                      </p:cBhvr>
                                      <p:tavLst>
                                        <p:tav tm="0">
                                          <p:val>
                                            <p:strVal val="#ppt_x"/>
                                          </p:val>
                                        </p:tav>
                                        <p:tav tm="100000">
                                          <p:val>
                                            <p:strVal val="#ppt_x"/>
                                          </p:val>
                                        </p:tav>
                                      </p:tavLst>
                                    </p:anim>
                                    <p:anim calcmode="lin" valueType="num">
                                      <p:cBhvr>
                                        <p:cTn id="9" dur="1500" fill="hold"/>
                                        <p:tgtEl>
                                          <p:spTgt spid="1028"/>
                                        </p:tgtEl>
                                        <p:attrNameLst>
                                          <p:attrName>ppt_y</p:attrName>
                                        </p:attrNameLst>
                                      </p:cBhvr>
                                      <p:tavLst>
                                        <p:tav tm="0">
                                          <p:val>
                                            <p:strVal val="#ppt_y+.1"/>
                                          </p:val>
                                        </p:tav>
                                        <p:tav tm="100000">
                                          <p:val>
                                            <p:strVal val="#ppt_y"/>
                                          </p:val>
                                        </p:tav>
                                      </p:tavLst>
                                    </p:anim>
                                  </p:childTnLst>
                                </p:cTn>
                              </p:par>
                              <p:par>
                                <p:cTn id="10" presetID="14" presetClass="entr" presetSubtype="5"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randombar(vertical)">
                                      <p:cBhvr>
                                        <p:cTn id="12" dur="1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2" descr="http://www.timswineblog.com/images/dorian-gr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476" y="18793"/>
            <a:ext cx="5079275" cy="5904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Preview 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4" y="6042570"/>
            <a:ext cx="9038780" cy="6987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14895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barn(inVertical)">
                                      <p:cBhvr>
                                        <p:cTn id="11" dur="1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2" descr="http://mindblowingscience.com/wp-content/uploads/2012/07/the-picture-of-dorian-grey.jpg"/>
          <p:cNvPicPr>
            <a:picLocks noChangeAspect="1" noChangeArrowheads="1"/>
          </p:cNvPicPr>
          <p:nvPr/>
        </p:nvPicPr>
        <p:blipFill rotWithShape="1">
          <a:blip r:embed="rId3">
            <a:extLst>
              <a:ext uri="{28A0092B-C50C-407E-A947-70E740481C1C}">
                <a14:useLocalDpi xmlns:a14="http://schemas.microsoft.com/office/drawing/2010/main" val="0"/>
              </a:ext>
            </a:extLst>
          </a:blip>
          <a:srcRect t="5914"/>
          <a:stretch/>
        </p:blipFill>
        <p:spPr bwMode="auto">
          <a:xfrm>
            <a:off x="2771800" y="188640"/>
            <a:ext cx="3960440" cy="6365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45921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lstStyle/>
          <a:p>
            <a:pPr fontAlgn="auto">
              <a:spcAft>
                <a:spcPts val="0"/>
              </a:spcAft>
              <a:defRPr/>
            </a:pPr>
            <a:r>
              <a:rPr lang="el-GR" b="1" smtClean="0">
                <a:solidFill>
                  <a:schemeClr val="bg1"/>
                </a:solidFill>
                <a:latin typeface="Devroye Unicode" pitchFamily="2" charset="0"/>
              </a:rPr>
              <a:t>Αξιολόγηση  β΄στροφής</a:t>
            </a:r>
            <a:endParaRPr lang="en-GB" b="1">
              <a:solidFill>
                <a:schemeClr val="bg1"/>
              </a:solidFill>
              <a:latin typeface="Devroye Unicode" pitchFamily="2" charset="0"/>
            </a:endParaRPr>
          </a:p>
        </p:txBody>
      </p:sp>
      <p:sp>
        <p:nvSpPr>
          <p:cNvPr id="4" name="Rectangle 3"/>
          <p:cNvSpPr txBox="1">
            <a:spLocks noChangeArrowheads="1"/>
          </p:cNvSpPr>
          <p:nvPr/>
        </p:nvSpPr>
        <p:spPr>
          <a:xfrm>
            <a:off x="539552" y="1844823"/>
            <a:ext cx="82296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b="1">
                <a:solidFill>
                  <a:srgbClr val="C00000"/>
                </a:solidFill>
                <a:latin typeface="Gentium" pitchFamily="2" charset="-95"/>
              </a:rPr>
              <a:t>Η  προφητική  ενατένιση  του  ποιητή</a:t>
            </a:r>
            <a:r>
              <a:rPr lang="el-GR" b="1" smtClean="0">
                <a:solidFill>
                  <a:srgbClr val="C00000"/>
                </a:solidFill>
                <a:latin typeface="Gentium" pitchFamily="2" charset="-95"/>
              </a:rPr>
              <a:t>.</a:t>
            </a:r>
          </a:p>
          <a:p>
            <a:pPr marL="0" indent="0" algn="ctr">
              <a:buNone/>
            </a:pPr>
            <a:endParaRPr lang="el-GR" sz="1500" b="1">
              <a:latin typeface="Gentium" pitchFamily="2" charset="-95"/>
            </a:endParaRPr>
          </a:p>
          <a:p>
            <a:pPr marL="0" indent="0" algn="ctr">
              <a:buNone/>
            </a:pPr>
            <a:r>
              <a:rPr lang="el-GR" b="1" smtClean="0">
                <a:latin typeface="Gentium" pitchFamily="2" charset="-95"/>
              </a:rPr>
              <a:t>Ο ποιητής  </a:t>
            </a:r>
            <a:r>
              <a:rPr lang="el-GR" b="1">
                <a:latin typeface="Gentium" pitchFamily="2" charset="-95"/>
              </a:rPr>
              <a:t>προφητεύει  την  τύχη  </a:t>
            </a:r>
            <a:endParaRPr lang="el-GR" b="1" smtClean="0">
              <a:latin typeface="Gentium" pitchFamily="2" charset="-95"/>
            </a:endParaRPr>
          </a:p>
          <a:p>
            <a:pPr marL="0" indent="0" algn="ctr">
              <a:buNone/>
            </a:pPr>
            <a:r>
              <a:rPr lang="el-GR" b="1" smtClean="0">
                <a:latin typeface="Gentium" pitchFamily="2" charset="-95"/>
              </a:rPr>
              <a:t>που  </a:t>
            </a:r>
            <a:r>
              <a:rPr lang="el-GR" b="1">
                <a:latin typeface="Gentium" pitchFamily="2" charset="-95"/>
              </a:rPr>
              <a:t>θα  έχει το  </a:t>
            </a:r>
            <a:r>
              <a:rPr lang="el-GR" b="1" smtClean="0">
                <a:latin typeface="Gentium" pitchFamily="2" charset="-95"/>
              </a:rPr>
              <a:t>Άγαλμα  </a:t>
            </a:r>
            <a:r>
              <a:rPr lang="el-GR" b="1">
                <a:latin typeface="Gentium" pitchFamily="2" charset="-95"/>
              </a:rPr>
              <a:t>της  Ελευθερίας </a:t>
            </a:r>
            <a:endParaRPr lang="el-GR" b="1" smtClean="0">
              <a:latin typeface="Gentium" pitchFamily="2" charset="-95"/>
            </a:endParaRPr>
          </a:p>
          <a:p>
            <a:pPr marL="0" indent="0" algn="ctr">
              <a:buNone/>
            </a:pPr>
            <a:r>
              <a:rPr lang="el-GR" b="1" smtClean="0">
                <a:latin typeface="Gentium" pitchFamily="2" charset="-95"/>
              </a:rPr>
              <a:t>στα  </a:t>
            </a:r>
            <a:r>
              <a:rPr lang="el-GR" b="1">
                <a:latin typeface="Gentium" pitchFamily="2" charset="-95"/>
              </a:rPr>
              <a:t>κατοπινά  χρόνια</a:t>
            </a:r>
            <a:r>
              <a:rPr lang="el-GR" b="1" smtClean="0">
                <a:latin typeface="Gentium" pitchFamily="2" charset="-95"/>
              </a:rPr>
              <a:t>.</a:t>
            </a:r>
          </a:p>
          <a:p>
            <a:pPr marL="0" indent="0" algn="ctr">
              <a:buNone/>
            </a:pPr>
            <a:endParaRPr lang="el-GR" sz="1400" b="1">
              <a:latin typeface="Gentium" pitchFamily="2" charset="-95"/>
            </a:endParaRPr>
          </a:p>
          <a:p>
            <a:pPr marL="0" indent="0" algn="ctr">
              <a:buNone/>
            </a:pPr>
            <a:r>
              <a:rPr lang="el-GR" b="1">
                <a:latin typeface="Gentium" pitchFamily="2" charset="-95"/>
              </a:rPr>
              <a:t>Έμποροι , χρηματιστές  και  τραπεζίτες </a:t>
            </a:r>
            <a:endParaRPr lang="el-GR" b="1" smtClean="0">
              <a:latin typeface="Gentium" pitchFamily="2" charset="-95"/>
            </a:endParaRPr>
          </a:p>
          <a:p>
            <a:pPr marL="0" indent="0" algn="ctr">
              <a:buNone/>
            </a:pPr>
            <a:r>
              <a:rPr lang="el-GR" b="1" smtClean="0">
                <a:latin typeface="Gentium" pitchFamily="2" charset="-95"/>
              </a:rPr>
              <a:t>θα  </a:t>
            </a:r>
            <a:r>
              <a:rPr lang="el-GR" b="1">
                <a:latin typeface="Gentium" pitchFamily="2" charset="-95"/>
              </a:rPr>
              <a:t>το  </a:t>
            </a:r>
            <a:r>
              <a:rPr lang="el-GR" b="1" smtClean="0">
                <a:latin typeface="Gentium" pitchFamily="2" charset="-95"/>
              </a:rPr>
              <a:t>αγοράσουν.</a:t>
            </a:r>
            <a:endParaRPr lang="el-GR" b="1">
              <a:latin typeface="Gentium" pitchFamily="2" charset="-95"/>
            </a:endParaRPr>
          </a:p>
          <a:p>
            <a:pPr algn="ctr">
              <a:buFontTx/>
              <a:buNone/>
            </a:pPr>
            <a:r>
              <a:rPr lang="el-GR" smtClean="0"/>
              <a:t> </a:t>
            </a:r>
            <a:endParaRPr lang="en-GB" smtClean="0"/>
          </a:p>
        </p:txBody>
      </p:sp>
    </p:spTree>
    <p:extLst>
      <p:ext uri="{BB962C8B-B14F-4D97-AF65-F5344CB8AC3E}">
        <p14:creationId xmlns:p14="http://schemas.microsoft.com/office/powerpoint/2010/main" val="372937163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ircle(in)">
                                      <p:cBhvr>
                                        <p:cTn id="7" dur="1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63688" y="404664"/>
            <a:ext cx="6840760" cy="1938992"/>
          </a:xfrm>
          <a:prstGeom prst="rect">
            <a:avLst/>
          </a:prstGeom>
          <a:noFill/>
        </p:spPr>
        <p:txBody>
          <a:bodyPr wrap="square" rtlCol="0">
            <a:spAutoFit/>
          </a:bodyPr>
          <a:lstStyle/>
          <a:p>
            <a:pPr algn="ctr">
              <a:lnSpc>
                <a:spcPct val="200000"/>
              </a:lnSpc>
            </a:pPr>
            <a:r>
              <a:rPr lang="el-GR" sz="3200" b="1" smtClean="0">
                <a:effectLst>
                  <a:outerShdw blurRad="38100" dist="38100" dir="2700000" algn="tl">
                    <a:srgbClr val="000000">
                      <a:alpha val="43137"/>
                    </a:srgbClr>
                  </a:outerShdw>
                </a:effectLst>
                <a:latin typeface="Devroye Unicode" pitchFamily="2" charset="0"/>
              </a:rPr>
              <a:t>Στο Άγαλμα της Ελευθερίας </a:t>
            </a:r>
          </a:p>
          <a:p>
            <a:pPr algn="ctr">
              <a:lnSpc>
                <a:spcPct val="200000"/>
              </a:lnSpc>
            </a:pPr>
            <a:r>
              <a:rPr lang="el-GR" sz="3200" b="1" smtClean="0">
                <a:effectLst>
                  <a:outerShdw blurRad="38100" dist="38100" dir="2700000" algn="tl">
                    <a:srgbClr val="000000">
                      <a:alpha val="43137"/>
                    </a:srgbClr>
                  </a:outerShdw>
                </a:effectLst>
                <a:latin typeface="Devroye Unicode" pitchFamily="2" charset="0"/>
              </a:rPr>
              <a:t>που φωτίζει τον κόσμο</a:t>
            </a:r>
            <a:endParaRPr lang="el-GR" sz="3200" b="1">
              <a:effectLst>
                <a:outerShdw blurRad="38100" dist="38100" dir="2700000" algn="tl">
                  <a:srgbClr val="000000">
                    <a:alpha val="43137"/>
                  </a:srgbClr>
                </a:outerShdw>
              </a:effectLst>
              <a:latin typeface="Devroye Unicode" pitchFamily="2" charset="0"/>
            </a:endParaRPr>
          </a:p>
        </p:txBody>
      </p:sp>
      <p:sp>
        <p:nvSpPr>
          <p:cNvPr id="5" name="TextBox 4"/>
          <p:cNvSpPr txBox="1"/>
          <p:nvPr/>
        </p:nvSpPr>
        <p:spPr>
          <a:xfrm>
            <a:off x="4547687" y="2954078"/>
            <a:ext cx="4464496" cy="461665"/>
          </a:xfrm>
          <a:prstGeom prst="rect">
            <a:avLst/>
          </a:prstGeom>
          <a:noFill/>
        </p:spPr>
        <p:txBody>
          <a:bodyPr wrap="square" rtlCol="0">
            <a:spAutoFit/>
          </a:bodyPr>
          <a:lstStyle/>
          <a:p>
            <a:pPr algn="ctr"/>
            <a:r>
              <a:rPr lang="el-GR" sz="2400" b="1" smtClean="0">
                <a:solidFill>
                  <a:schemeClr val="bg1"/>
                </a:solidFill>
                <a:effectLst>
                  <a:outerShdw blurRad="38100" dist="38100" dir="2700000" algn="tl">
                    <a:srgbClr val="000000">
                      <a:alpha val="43137"/>
                    </a:srgbClr>
                  </a:outerShdw>
                </a:effectLst>
                <a:latin typeface="Devroye Unicode" pitchFamily="2" charset="0"/>
              </a:rPr>
              <a:t>Κώστας Καρυωτάκης</a:t>
            </a:r>
            <a:endParaRPr lang="el-GR" sz="2400" b="1">
              <a:solidFill>
                <a:schemeClr val="bg1"/>
              </a:solidFill>
              <a:effectLst>
                <a:outerShdw blurRad="38100" dist="38100" dir="2700000" algn="tl">
                  <a:srgbClr val="000000">
                    <a:alpha val="43137"/>
                  </a:srgbClr>
                </a:outerShdw>
              </a:effectLst>
              <a:latin typeface="Devroye Unicode" pitchFamily="2" charset="0"/>
            </a:endParaRPr>
          </a:p>
        </p:txBody>
      </p:sp>
      <p:pic>
        <p:nvPicPr>
          <p:cNvPr id="6" name="Picture 5"/>
          <p:cNvPicPr>
            <a:picLocks noChangeAspect="1"/>
          </p:cNvPicPr>
          <p:nvPr/>
        </p:nvPicPr>
        <p:blipFill>
          <a:blip r:embed="rId3">
            <a:clrChange>
              <a:clrFrom>
                <a:srgbClr val="FFFFFE"/>
              </a:clrFrom>
              <a:clrTo>
                <a:srgbClr val="FFFF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258533" y="5013176"/>
            <a:ext cx="3849971" cy="1755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1555804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lstStyle/>
          <a:p>
            <a:pPr fontAlgn="auto">
              <a:spcAft>
                <a:spcPts val="0"/>
              </a:spcAft>
              <a:defRPr/>
            </a:pPr>
            <a:r>
              <a:rPr lang="el-GR" b="1" smtClean="0">
                <a:solidFill>
                  <a:schemeClr val="bg1"/>
                </a:solidFill>
                <a:latin typeface="Devroye Unicode" pitchFamily="2" charset="0"/>
              </a:rPr>
              <a:t>Αξιολόγηση  β΄στροφής</a:t>
            </a:r>
            <a:endParaRPr lang="en-GB" b="1">
              <a:solidFill>
                <a:schemeClr val="bg1"/>
              </a:solidFill>
              <a:latin typeface="Devroye Unicode" pitchFamily="2" charset="0"/>
            </a:endParaRPr>
          </a:p>
        </p:txBody>
      </p:sp>
      <p:sp>
        <p:nvSpPr>
          <p:cNvPr id="5" name="Rectangle 3"/>
          <p:cNvSpPr>
            <a:spLocks noGrp="1" noChangeArrowheads="1"/>
          </p:cNvSpPr>
          <p:nvPr>
            <p:ph idx="1"/>
          </p:nvPr>
        </p:nvSpPr>
        <p:spPr>
          <a:xfrm>
            <a:off x="107504" y="1927373"/>
            <a:ext cx="9036496" cy="4525963"/>
          </a:xfrm>
        </p:spPr>
        <p:txBody>
          <a:bodyPr>
            <a:normAutofit/>
          </a:bodyPr>
          <a:lstStyle/>
          <a:p>
            <a:pPr marL="0" indent="0" algn="ctr">
              <a:buNone/>
            </a:pPr>
            <a:r>
              <a:rPr lang="el-GR" b="1">
                <a:latin typeface="Gentium" pitchFamily="2" charset="-95"/>
              </a:rPr>
              <a:t>Η  ελευθερία  θα  καταντήσει  μια  έννοια  στο  όνομα  της  οποίας  οι  άνθρωποι  αυτοί  θα  κερδίζουν  πολλά  υλικά  αγαθά</a:t>
            </a:r>
            <a:r>
              <a:rPr lang="el-GR" b="1" smtClean="0">
                <a:latin typeface="Gentium" pitchFamily="2" charset="-95"/>
              </a:rPr>
              <a:t>.</a:t>
            </a:r>
          </a:p>
          <a:p>
            <a:pPr marL="0" indent="0" algn="ctr">
              <a:buNone/>
            </a:pPr>
            <a:endParaRPr lang="el-GR" sz="2000" b="1">
              <a:latin typeface="Gentium" pitchFamily="2" charset="-95"/>
            </a:endParaRPr>
          </a:p>
          <a:p>
            <a:pPr marL="0" indent="0" algn="ctr">
              <a:buNone/>
            </a:pPr>
            <a:r>
              <a:rPr lang="el-GR" b="1">
                <a:latin typeface="Gentium" pitchFamily="2" charset="-95"/>
              </a:rPr>
              <a:t>Οι  μελλούμενες  </a:t>
            </a:r>
            <a:r>
              <a:rPr lang="el-GR" b="1" smtClean="0">
                <a:latin typeface="Gentium" pitchFamily="2" charset="-95"/>
              </a:rPr>
              <a:t>γενεές  </a:t>
            </a:r>
            <a:r>
              <a:rPr lang="el-GR" b="1">
                <a:latin typeface="Gentium" pitchFamily="2" charset="-95"/>
              </a:rPr>
              <a:t>βλέποντας  την  παρακμή  του  ιδανικού  της  ελευθερίας ,  </a:t>
            </a:r>
            <a:endParaRPr lang="el-GR" b="1" smtClean="0">
              <a:latin typeface="Gentium" pitchFamily="2" charset="-95"/>
            </a:endParaRPr>
          </a:p>
          <a:p>
            <a:pPr marL="0" indent="0" algn="ctr">
              <a:buNone/>
            </a:pPr>
            <a:r>
              <a:rPr lang="el-GR" b="1" smtClean="0">
                <a:latin typeface="Gentium" pitchFamily="2" charset="-95"/>
              </a:rPr>
              <a:t>θα  </a:t>
            </a:r>
            <a:r>
              <a:rPr lang="el-GR" b="1">
                <a:latin typeface="Gentium" pitchFamily="2" charset="-95"/>
              </a:rPr>
              <a:t>την  παρομοιάσουν  με  </a:t>
            </a:r>
            <a:endParaRPr lang="el-GR" b="1" smtClean="0">
              <a:latin typeface="Gentium" pitchFamily="2" charset="-95"/>
            </a:endParaRPr>
          </a:p>
          <a:p>
            <a:pPr marL="0" indent="0" algn="ctr">
              <a:buNone/>
            </a:pPr>
            <a:r>
              <a:rPr lang="el-GR" b="1" smtClean="0">
                <a:latin typeface="Gentium" pitchFamily="2" charset="-95"/>
              </a:rPr>
              <a:t>το  </a:t>
            </a:r>
            <a:r>
              <a:rPr lang="el-GR" b="1">
                <a:latin typeface="Gentium" pitchFamily="2" charset="-95"/>
              </a:rPr>
              <a:t>πορτρέτο  </a:t>
            </a:r>
            <a:r>
              <a:rPr lang="el-GR" b="1" smtClean="0">
                <a:latin typeface="Gentium" pitchFamily="2" charset="-95"/>
              </a:rPr>
              <a:t>του  </a:t>
            </a:r>
            <a:r>
              <a:rPr lang="en-GB" b="1">
                <a:latin typeface="Gentium" pitchFamily="2" charset="-95"/>
              </a:rPr>
              <a:t>Dorian  Gray.</a:t>
            </a:r>
            <a:r>
              <a:rPr lang="el-GR" b="1">
                <a:latin typeface="Gentium" pitchFamily="2" charset="-95"/>
              </a:rPr>
              <a:t>  </a:t>
            </a:r>
            <a:endParaRPr lang="en-GB" b="1">
              <a:latin typeface="Gentium" pitchFamily="2" charset="-95"/>
            </a:endParaRPr>
          </a:p>
          <a:p>
            <a:pPr algn="ctr"/>
            <a:endParaRPr lang="en-GB" b="1">
              <a:latin typeface="Gentium" pitchFamily="2" charset="-95"/>
            </a:endParaRPr>
          </a:p>
        </p:txBody>
      </p:sp>
    </p:spTree>
    <p:extLst>
      <p:ext uri="{BB962C8B-B14F-4D97-AF65-F5344CB8AC3E}">
        <p14:creationId xmlns:p14="http://schemas.microsoft.com/office/powerpoint/2010/main" val="182076827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1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24318" y="260648"/>
            <a:ext cx="4824536" cy="4708981"/>
          </a:xfrm>
          <a:prstGeom prst="rect">
            <a:avLst/>
          </a:prstGeom>
        </p:spPr>
        <p:txBody>
          <a:bodyPr wrap="square">
            <a:spAutoFit/>
          </a:bodyPr>
          <a:lstStyle/>
          <a:p>
            <a:pPr>
              <a:lnSpc>
                <a:spcPct val="250000"/>
              </a:lnSpc>
            </a:pPr>
            <a:r>
              <a:rPr lang="el-GR" sz="2000" b="1">
                <a:latin typeface="Gentium" pitchFamily="2" charset="-95"/>
              </a:rPr>
              <a:t>Λευτεριά, Λευτεριά, σε νοσταλγούνε, </a:t>
            </a:r>
            <a:br>
              <a:rPr lang="el-GR" sz="2000" b="1">
                <a:latin typeface="Gentium" pitchFamily="2" charset="-95"/>
              </a:rPr>
            </a:br>
            <a:r>
              <a:rPr lang="el-GR" sz="2000" b="1">
                <a:latin typeface="Gentium" pitchFamily="2" charset="-95"/>
              </a:rPr>
              <a:t>μακρινά δάση, ρημαγμένοι κήποι, </a:t>
            </a:r>
            <a:br>
              <a:rPr lang="el-GR" sz="2000" b="1">
                <a:latin typeface="Gentium" pitchFamily="2" charset="-95"/>
              </a:rPr>
            </a:br>
            <a:r>
              <a:rPr lang="el-GR" sz="2000" b="1">
                <a:latin typeface="Gentium" pitchFamily="2" charset="-95"/>
              </a:rPr>
              <a:t>όσοι άνθρωποι προσδέχονται τη λύπη </a:t>
            </a:r>
            <a:br>
              <a:rPr lang="el-GR" sz="2000" b="1">
                <a:latin typeface="Gentium" pitchFamily="2" charset="-95"/>
              </a:rPr>
            </a:br>
            <a:r>
              <a:rPr lang="el-GR" sz="2000" b="1">
                <a:latin typeface="Gentium" pitchFamily="2" charset="-95"/>
              </a:rPr>
              <a:t>σαν έπαθλο του αγώνος, και μοχθούνε, </a:t>
            </a:r>
            <a:br>
              <a:rPr lang="el-GR" sz="2000" b="1">
                <a:latin typeface="Gentium" pitchFamily="2" charset="-95"/>
              </a:rPr>
            </a:br>
            <a:r>
              <a:rPr lang="el-GR" sz="2000" b="1">
                <a:latin typeface="Gentium" pitchFamily="2" charset="-95"/>
              </a:rPr>
              <a:t>και τη ζωή τους εξακολουθούνε, </a:t>
            </a:r>
            <a:br>
              <a:rPr lang="el-GR" sz="2000" b="1">
                <a:latin typeface="Gentium" pitchFamily="2" charset="-95"/>
              </a:rPr>
            </a:br>
            <a:r>
              <a:rPr lang="el-GR" sz="2000" b="1">
                <a:latin typeface="Gentium" pitchFamily="2" charset="-95"/>
              </a:rPr>
              <a:t>νεκροί που η καθιέρωσις </a:t>
            </a:r>
            <a:r>
              <a:rPr lang="el-GR" sz="2000" b="1" smtClean="0">
                <a:latin typeface="Gentium" pitchFamily="2" charset="-95"/>
              </a:rPr>
              <a:t>τους  λείπει</a:t>
            </a:r>
            <a:r>
              <a:rPr lang="el-GR" sz="2000" b="1">
                <a:latin typeface="Gentium" pitchFamily="2" charset="-95"/>
              </a:rPr>
              <a:t>. </a:t>
            </a:r>
          </a:p>
        </p:txBody>
      </p:sp>
      <p:sp>
        <p:nvSpPr>
          <p:cNvPr id="2" name="TextBox 1"/>
          <p:cNvSpPr txBox="1"/>
          <p:nvPr/>
        </p:nvSpPr>
        <p:spPr>
          <a:xfrm>
            <a:off x="107504" y="253097"/>
            <a:ext cx="2040982" cy="707886"/>
          </a:xfrm>
          <a:prstGeom prst="rect">
            <a:avLst/>
          </a:prstGeom>
          <a:noFill/>
        </p:spPr>
        <p:txBody>
          <a:bodyPr wrap="square" rtlCol="0">
            <a:spAutoFit/>
          </a:bodyPr>
          <a:lstStyle/>
          <a:p>
            <a:pPr algn="ctr"/>
            <a:r>
              <a:rPr lang="el-GR" sz="2000" b="1" smtClean="0">
                <a:solidFill>
                  <a:srgbClr val="C00000"/>
                </a:solidFill>
                <a:latin typeface="Gentium" pitchFamily="2" charset="-95"/>
              </a:rPr>
              <a:t>Επανάληψη, </a:t>
            </a:r>
          </a:p>
          <a:p>
            <a:pPr algn="ctr"/>
            <a:r>
              <a:rPr lang="el-GR" sz="2000" b="1" smtClean="0">
                <a:solidFill>
                  <a:srgbClr val="C00000"/>
                </a:solidFill>
                <a:latin typeface="Gentium" pitchFamily="2" charset="-95"/>
              </a:rPr>
              <a:t>ειρωνική διάθεση</a:t>
            </a:r>
            <a:endParaRPr lang="el-GR" sz="2000" b="1">
              <a:solidFill>
                <a:srgbClr val="C00000"/>
              </a:solidFill>
              <a:latin typeface="Gentium" pitchFamily="2" charset="-95"/>
            </a:endParaRPr>
          </a:p>
        </p:txBody>
      </p:sp>
      <p:cxnSp>
        <p:nvCxnSpPr>
          <p:cNvPr id="5" name="Straight Arrow Connector 4"/>
          <p:cNvCxnSpPr/>
          <p:nvPr/>
        </p:nvCxnSpPr>
        <p:spPr>
          <a:xfrm flipH="1" flipV="1">
            <a:off x="2267744" y="1124744"/>
            <a:ext cx="2304256" cy="1969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H="1" flipV="1">
            <a:off x="2524320" y="1769614"/>
            <a:ext cx="1515355" cy="1408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0" name="Straight Arrow Connector 19"/>
          <p:cNvCxnSpPr/>
          <p:nvPr/>
        </p:nvCxnSpPr>
        <p:spPr>
          <a:xfrm flipV="1">
            <a:off x="4283968" y="1769613"/>
            <a:ext cx="2016224" cy="1408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5740115" y="1280954"/>
            <a:ext cx="3152365" cy="707886"/>
          </a:xfrm>
          <a:prstGeom prst="rect">
            <a:avLst/>
          </a:prstGeom>
          <a:noFill/>
        </p:spPr>
        <p:txBody>
          <a:bodyPr wrap="square" rtlCol="0">
            <a:spAutoFit/>
          </a:bodyPr>
          <a:lstStyle/>
          <a:p>
            <a:pPr algn="ctr"/>
            <a:r>
              <a:rPr lang="el-GR" sz="2000" b="1">
                <a:solidFill>
                  <a:srgbClr val="C00000"/>
                </a:solidFill>
                <a:latin typeface="Gentium" pitchFamily="2" charset="-95"/>
              </a:rPr>
              <a:t>Ο φυσικός </a:t>
            </a:r>
            <a:r>
              <a:rPr lang="el-GR" sz="2000" b="1" smtClean="0">
                <a:solidFill>
                  <a:srgbClr val="C00000"/>
                </a:solidFill>
                <a:latin typeface="Gentium" pitchFamily="2" charset="-95"/>
              </a:rPr>
              <a:t>χώρος  της </a:t>
            </a:r>
            <a:r>
              <a:rPr lang="el-GR" sz="2000" b="1">
                <a:solidFill>
                  <a:srgbClr val="C00000"/>
                </a:solidFill>
                <a:latin typeface="Gentium" pitchFamily="2" charset="-95"/>
              </a:rPr>
              <a:t>Ελευθερίας</a:t>
            </a:r>
          </a:p>
        </p:txBody>
      </p:sp>
      <p:sp>
        <p:nvSpPr>
          <p:cNvPr id="27" name="TextBox 26"/>
          <p:cNvSpPr txBox="1"/>
          <p:nvPr/>
        </p:nvSpPr>
        <p:spPr>
          <a:xfrm>
            <a:off x="293428" y="1261781"/>
            <a:ext cx="2227907" cy="1015663"/>
          </a:xfrm>
          <a:prstGeom prst="rect">
            <a:avLst/>
          </a:prstGeom>
          <a:noFill/>
        </p:spPr>
        <p:txBody>
          <a:bodyPr wrap="square" rtlCol="0">
            <a:spAutoFit/>
          </a:bodyPr>
          <a:lstStyle/>
          <a:p>
            <a:pPr algn="ctr"/>
            <a:r>
              <a:rPr lang="el-GR" sz="2000" b="1" smtClean="0">
                <a:solidFill>
                  <a:srgbClr val="C00000"/>
                </a:solidFill>
                <a:latin typeface="Gentium" pitchFamily="2" charset="-95"/>
              </a:rPr>
              <a:t>Ρομαντική, μελαγχολική,</a:t>
            </a:r>
          </a:p>
          <a:p>
            <a:pPr algn="ctr"/>
            <a:r>
              <a:rPr lang="el-GR" sz="2000" b="1" smtClean="0">
                <a:solidFill>
                  <a:srgbClr val="C00000"/>
                </a:solidFill>
                <a:latin typeface="Gentium" pitchFamily="2" charset="-95"/>
              </a:rPr>
              <a:t>ποιητική εικόνα</a:t>
            </a:r>
            <a:endParaRPr lang="el-GR" sz="2000" b="1">
              <a:solidFill>
                <a:srgbClr val="C00000"/>
              </a:solidFill>
              <a:latin typeface="Gentium" pitchFamily="2" charset="-95"/>
            </a:endParaRPr>
          </a:p>
        </p:txBody>
      </p:sp>
      <p:cxnSp>
        <p:nvCxnSpPr>
          <p:cNvPr id="29" name="Straight Arrow Connector 28"/>
          <p:cNvCxnSpPr/>
          <p:nvPr/>
        </p:nvCxnSpPr>
        <p:spPr>
          <a:xfrm>
            <a:off x="2627784" y="2568679"/>
            <a:ext cx="3960440" cy="150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2" name="TextBox 31"/>
          <p:cNvSpPr txBox="1"/>
          <p:nvPr/>
        </p:nvSpPr>
        <p:spPr>
          <a:xfrm>
            <a:off x="6588224" y="2060848"/>
            <a:ext cx="2432285" cy="1015663"/>
          </a:xfrm>
          <a:prstGeom prst="rect">
            <a:avLst/>
          </a:prstGeom>
          <a:noFill/>
        </p:spPr>
        <p:txBody>
          <a:bodyPr wrap="square" rtlCol="0">
            <a:spAutoFit/>
          </a:bodyPr>
          <a:lstStyle/>
          <a:p>
            <a:pPr algn="ctr"/>
            <a:r>
              <a:rPr lang="el-GR" sz="2000" b="1" smtClean="0">
                <a:solidFill>
                  <a:srgbClr val="C00000"/>
                </a:solidFill>
                <a:latin typeface="Gentium" pitchFamily="2" charset="-95"/>
              </a:rPr>
              <a:t>Έμαθαν να ζουν με τη λύπη, σχεδόν την περιμένουν </a:t>
            </a:r>
            <a:endParaRPr lang="el-GR" sz="2000" b="1">
              <a:solidFill>
                <a:srgbClr val="C00000"/>
              </a:solidFill>
              <a:latin typeface="Gentium" pitchFamily="2" charset="-95"/>
            </a:endParaRPr>
          </a:p>
        </p:txBody>
      </p:sp>
      <p:sp>
        <p:nvSpPr>
          <p:cNvPr id="37" name="TextBox 36"/>
          <p:cNvSpPr txBox="1"/>
          <p:nvPr/>
        </p:nvSpPr>
        <p:spPr>
          <a:xfrm>
            <a:off x="2843808" y="4969629"/>
            <a:ext cx="3600400" cy="1323439"/>
          </a:xfrm>
          <a:prstGeom prst="rect">
            <a:avLst/>
          </a:prstGeom>
          <a:noFill/>
        </p:spPr>
        <p:txBody>
          <a:bodyPr wrap="square" rtlCol="0">
            <a:spAutoFit/>
          </a:bodyPr>
          <a:lstStyle/>
          <a:p>
            <a:pPr algn="ctr"/>
            <a:r>
              <a:rPr lang="el-GR" sz="2000" b="1" smtClean="0">
                <a:solidFill>
                  <a:srgbClr val="C00000"/>
                </a:solidFill>
                <a:latin typeface="Gentium" pitchFamily="2" charset="-95"/>
              </a:rPr>
              <a:t>Εισπράττουν μόνο </a:t>
            </a:r>
          </a:p>
          <a:p>
            <a:pPr algn="ctr"/>
            <a:r>
              <a:rPr lang="el-GR" sz="2000" b="1" smtClean="0">
                <a:solidFill>
                  <a:srgbClr val="C00000"/>
                </a:solidFill>
                <a:latin typeface="Gentium" pitchFamily="2" charset="-95"/>
              </a:rPr>
              <a:t>απογοήτευση και πικρία. </a:t>
            </a:r>
          </a:p>
          <a:p>
            <a:pPr algn="ctr"/>
            <a:r>
              <a:rPr lang="el-GR" sz="2000" b="1" smtClean="0">
                <a:solidFill>
                  <a:srgbClr val="C00000"/>
                </a:solidFill>
                <a:latin typeface="Gentium" pitchFamily="2" charset="-95"/>
              </a:rPr>
              <a:t>Υπάρχουν αλλά δεν «ζουν» αληθινά.</a:t>
            </a:r>
            <a:endParaRPr lang="el-GR" sz="2000" b="1">
              <a:solidFill>
                <a:srgbClr val="C00000"/>
              </a:solidFill>
              <a:latin typeface="Gentium" pitchFamily="2" charset="-95"/>
            </a:endParaRPr>
          </a:p>
        </p:txBody>
      </p:sp>
      <p:cxnSp>
        <p:nvCxnSpPr>
          <p:cNvPr id="30" name="Straight Arrow Connector 29"/>
          <p:cNvCxnSpPr/>
          <p:nvPr/>
        </p:nvCxnSpPr>
        <p:spPr>
          <a:xfrm flipH="1">
            <a:off x="2627786" y="3284984"/>
            <a:ext cx="396043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33" name="TextBox 32"/>
          <p:cNvSpPr txBox="1"/>
          <p:nvPr/>
        </p:nvSpPr>
        <p:spPr>
          <a:xfrm>
            <a:off x="35496" y="2777152"/>
            <a:ext cx="2808312" cy="1631216"/>
          </a:xfrm>
          <a:prstGeom prst="rect">
            <a:avLst/>
          </a:prstGeom>
          <a:noFill/>
        </p:spPr>
        <p:txBody>
          <a:bodyPr wrap="square" rtlCol="0">
            <a:spAutoFit/>
          </a:bodyPr>
          <a:lstStyle/>
          <a:p>
            <a:pPr algn="ctr"/>
            <a:r>
              <a:rPr lang="el-GR" sz="2000" b="1" smtClean="0">
                <a:solidFill>
                  <a:srgbClr val="C00000"/>
                </a:solidFill>
                <a:latin typeface="Gentium" pitchFamily="2" charset="-95"/>
              </a:rPr>
              <a:t>Άνθρωποι που επιθυμούν, μοχθούν </a:t>
            </a:r>
          </a:p>
          <a:p>
            <a:pPr algn="ctr"/>
            <a:r>
              <a:rPr lang="el-GR" sz="2000" b="1" smtClean="0">
                <a:solidFill>
                  <a:srgbClr val="C00000"/>
                </a:solidFill>
                <a:latin typeface="Gentium" pitchFamily="2" charset="-95"/>
              </a:rPr>
              <a:t>και αγωνίζονται για την Ελευθερία αλλά δεν επιβραβεύονται</a:t>
            </a:r>
            <a:endParaRPr lang="el-GR" sz="2000" b="1">
              <a:solidFill>
                <a:srgbClr val="C00000"/>
              </a:solidFill>
              <a:latin typeface="Gentium" pitchFamily="2" charset="-95"/>
            </a:endParaRPr>
          </a:p>
        </p:txBody>
      </p:sp>
      <p:cxnSp>
        <p:nvCxnSpPr>
          <p:cNvPr id="44" name="Straight Connector 43"/>
          <p:cNvCxnSpPr/>
          <p:nvPr/>
        </p:nvCxnSpPr>
        <p:spPr>
          <a:xfrm>
            <a:off x="2627786" y="4797152"/>
            <a:ext cx="381642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a:off x="2627784" y="4797152"/>
            <a:ext cx="0"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7" name="Straight Arrow Connector 46"/>
          <p:cNvCxnSpPr/>
          <p:nvPr/>
        </p:nvCxnSpPr>
        <p:spPr>
          <a:xfrm flipV="1">
            <a:off x="6300192" y="4797152"/>
            <a:ext cx="792088" cy="99975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1" name="TextBox 50"/>
          <p:cNvSpPr txBox="1"/>
          <p:nvPr/>
        </p:nvSpPr>
        <p:spPr>
          <a:xfrm>
            <a:off x="6588224" y="3615929"/>
            <a:ext cx="2432285" cy="1015663"/>
          </a:xfrm>
          <a:prstGeom prst="rect">
            <a:avLst/>
          </a:prstGeom>
          <a:noFill/>
        </p:spPr>
        <p:txBody>
          <a:bodyPr wrap="square" rtlCol="0">
            <a:spAutoFit/>
          </a:bodyPr>
          <a:lstStyle/>
          <a:p>
            <a:pPr algn="ctr"/>
            <a:r>
              <a:rPr lang="el-GR" sz="2000" b="1" smtClean="0">
                <a:solidFill>
                  <a:schemeClr val="tx2"/>
                </a:solidFill>
                <a:effectLst>
                  <a:outerShdw blurRad="38100" dist="38100" dir="2700000" algn="tl">
                    <a:srgbClr val="000000">
                      <a:alpha val="43137"/>
                    </a:srgbClr>
                  </a:outerShdw>
                </a:effectLst>
                <a:latin typeface="Gentium" pitchFamily="2" charset="-95"/>
              </a:rPr>
              <a:t>Η μοναξιά των ανθρώπων στις σύγχρονες κοινωνίες</a:t>
            </a:r>
            <a:endParaRPr lang="el-GR" sz="2000" b="1">
              <a:solidFill>
                <a:schemeClr val="tx2"/>
              </a:solidFill>
              <a:effectLst>
                <a:outerShdw blurRad="38100" dist="38100" dir="2700000" algn="tl">
                  <a:srgbClr val="000000">
                    <a:alpha val="43137"/>
                  </a:srgbClr>
                </a:outerShdw>
              </a:effectLst>
              <a:latin typeface="Gentium" pitchFamily="2" charset="-95"/>
            </a:endParaRPr>
          </a:p>
        </p:txBody>
      </p:sp>
    </p:spTree>
    <p:extLst>
      <p:ext uri="{BB962C8B-B14F-4D97-AF65-F5344CB8AC3E}">
        <p14:creationId xmlns:p14="http://schemas.microsoft.com/office/powerpoint/2010/main" val="321425319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10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1000"/>
                                        <p:tgtEl>
                                          <p:spTgt spid="1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1000"/>
                                        <p:tgtEl>
                                          <p:spTgt spid="20"/>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randombar(horizontal)">
                                      <p:cBhvr>
                                        <p:cTn id="36" dur="1000"/>
                                        <p:tgtEl>
                                          <p:spTgt spid="2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randombar(horizontal)">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randombar(horizontal)">
                                      <p:cBhvr>
                                        <p:cTn id="44" dur="1000"/>
                                        <p:tgtEl>
                                          <p:spTgt spid="30"/>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randombar(horizontal)">
                                      <p:cBhvr>
                                        <p:cTn id="52" dur="1000"/>
                                        <p:tgtEl>
                                          <p:spTgt spid="4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randombar(horizontal)">
                                      <p:cBhvr>
                                        <p:cTn id="55" dur="1000"/>
                                        <p:tgtEl>
                                          <p:spTgt spid="37"/>
                                        </p:tgtEl>
                                      </p:cBhvr>
                                    </p:animEffect>
                                  </p:childTnLst>
                                </p:cTn>
                              </p:par>
                              <p:par>
                                <p:cTn id="56" presetID="14" presetClass="entr" presetSubtype="10"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randombar(horizontal)">
                                      <p:cBhvr>
                                        <p:cTn id="58" dur="1000"/>
                                        <p:tgtEl>
                                          <p:spTgt spid="46"/>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435">
                                          <p:stCondLst>
                                            <p:cond delay="0"/>
                                          </p:stCondLst>
                                        </p:cTn>
                                        <p:tgtEl>
                                          <p:spTgt spid="47"/>
                                        </p:tgtEl>
                                      </p:cBhvr>
                                    </p:animEffect>
                                    <p:anim calcmode="lin" valueType="num">
                                      <p:cBhvr>
                                        <p:cTn id="64" dur="1367"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65" dur="498"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66" dur="498" tmFilter="0, 0; 0.125,0.2665; 0.25,0.4; 0.375,0.465; 0.5,0.5;  0.625,0.535; 0.75,0.6; 0.875,0.7335; 1,1">
                                          <p:stCondLst>
                                            <p:cond delay="498"/>
                                          </p:stCondLst>
                                        </p:cTn>
                                        <p:tgtEl>
                                          <p:spTgt spid="47"/>
                                        </p:tgtEl>
                                        <p:attrNameLst>
                                          <p:attrName>ppt_y</p:attrName>
                                        </p:attrNameLst>
                                      </p:cBhvr>
                                      <p:tavLst>
                                        <p:tav tm="0" fmla="#ppt_y-sin(pi*$)/9">
                                          <p:val>
                                            <p:fltVal val="0"/>
                                          </p:val>
                                        </p:tav>
                                        <p:tav tm="100000">
                                          <p:val>
                                            <p:fltVal val="1"/>
                                          </p:val>
                                        </p:tav>
                                      </p:tavLst>
                                    </p:anim>
                                    <p:anim calcmode="lin" valueType="num">
                                      <p:cBhvr>
                                        <p:cTn id="67" dur="249" tmFilter="0, 0; 0.125,0.2665; 0.25,0.4; 0.375,0.465; 0.5,0.5;  0.625,0.535; 0.75,0.6; 0.875,0.7335; 1,1">
                                          <p:stCondLst>
                                            <p:cond delay="993"/>
                                          </p:stCondLst>
                                        </p:cTn>
                                        <p:tgtEl>
                                          <p:spTgt spid="47"/>
                                        </p:tgtEl>
                                        <p:attrNameLst>
                                          <p:attrName>ppt_y</p:attrName>
                                        </p:attrNameLst>
                                      </p:cBhvr>
                                      <p:tavLst>
                                        <p:tav tm="0" fmla="#ppt_y-sin(pi*$)/27">
                                          <p:val>
                                            <p:fltVal val="0"/>
                                          </p:val>
                                        </p:tav>
                                        <p:tav tm="100000">
                                          <p:val>
                                            <p:fltVal val="1"/>
                                          </p:val>
                                        </p:tav>
                                      </p:tavLst>
                                    </p:anim>
                                    <p:anim calcmode="lin" valueType="num">
                                      <p:cBhvr>
                                        <p:cTn id="68" dur="123" tmFilter="0, 0; 0.125,0.2665; 0.25,0.4; 0.375,0.465; 0.5,0.5;  0.625,0.535; 0.75,0.6; 0.875,0.7335; 1,1">
                                          <p:stCondLst>
                                            <p:cond delay="1242"/>
                                          </p:stCondLst>
                                        </p:cTn>
                                        <p:tgtEl>
                                          <p:spTgt spid="47"/>
                                        </p:tgtEl>
                                        <p:attrNameLst>
                                          <p:attrName>ppt_y</p:attrName>
                                        </p:attrNameLst>
                                      </p:cBhvr>
                                      <p:tavLst>
                                        <p:tav tm="0" fmla="#ppt_y-sin(pi*$)/81">
                                          <p:val>
                                            <p:fltVal val="0"/>
                                          </p:val>
                                        </p:tav>
                                        <p:tav tm="100000">
                                          <p:val>
                                            <p:fltVal val="1"/>
                                          </p:val>
                                        </p:tav>
                                      </p:tavLst>
                                    </p:anim>
                                    <p:animScale>
                                      <p:cBhvr>
                                        <p:cTn id="69" dur="20">
                                          <p:stCondLst>
                                            <p:cond delay="487"/>
                                          </p:stCondLst>
                                        </p:cTn>
                                        <p:tgtEl>
                                          <p:spTgt spid="47"/>
                                        </p:tgtEl>
                                      </p:cBhvr>
                                      <p:to x="100000" y="60000"/>
                                    </p:animScale>
                                    <p:animScale>
                                      <p:cBhvr>
                                        <p:cTn id="70" dur="124" decel="50000">
                                          <p:stCondLst>
                                            <p:cond delay="507"/>
                                          </p:stCondLst>
                                        </p:cTn>
                                        <p:tgtEl>
                                          <p:spTgt spid="47"/>
                                        </p:tgtEl>
                                      </p:cBhvr>
                                      <p:to x="100000" y="100000"/>
                                    </p:animScale>
                                    <p:animScale>
                                      <p:cBhvr>
                                        <p:cTn id="71" dur="20">
                                          <p:stCondLst>
                                            <p:cond delay="984"/>
                                          </p:stCondLst>
                                        </p:cTn>
                                        <p:tgtEl>
                                          <p:spTgt spid="47"/>
                                        </p:tgtEl>
                                      </p:cBhvr>
                                      <p:to x="100000" y="80000"/>
                                    </p:animScale>
                                    <p:animScale>
                                      <p:cBhvr>
                                        <p:cTn id="72" dur="124" decel="50000">
                                          <p:stCondLst>
                                            <p:cond delay="1004"/>
                                          </p:stCondLst>
                                        </p:cTn>
                                        <p:tgtEl>
                                          <p:spTgt spid="47"/>
                                        </p:tgtEl>
                                      </p:cBhvr>
                                      <p:to x="100000" y="100000"/>
                                    </p:animScale>
                                    <p:animScale>
                                      <p:cBhvr>
                                        <p:cTn id="73" dur="20">
                                          <p:stCondLst>
                                            <p:cond delay="1231"/>
                                          </p:stCondLst>
                                        </p:cTn>
                                        <p:tgtEl>
                                          <p:spTgt spid="47"/>
                                        </p:tgtEl>
                                      </p:cBhvr>
                                      <p:to x="100000" y="90000"/>
                                    </p:animScale>
                                    <p:animScale>
                                      <p:cBhvr>
                                        <p:cTn id="74" dur="124" decel="50000">
                                          <p:stCondLst>
                                            <p:cond delay="1251"/>
                                          </p:stCondLst>
                                        </p:cTn>
                                        <p:tgtEl>
                                          <p:spTgt spid="47"/>
                                        </p:tgtEl>
                                      </p:cBhvr>
                                      <p:to x="100000" y="100000"/>
                                    </p:animScale>
                                    <p:animScale>
                                      <p:cBhvr>
                                        <p:cTn id="75" dur="20">
                                          <p:stCondLst>
                                            <p:cond delay="1356"/>
                                          </p:stCondLst>
                                        </p:cTn>
                                        <p:tgtEl>
                                          <p:spTgt spid="47"/>
                                        </p:tgtEl>
                                      </p:cBhvr>
                                      <p:to x="100000" y="95000"/>
                                    </p:animScale>
                                    <p:animScale>
                                      <p:cBhvr>
                                        <p:cTn id="76" dur="124" decel="50000">
                                          <p:stCondLst>
                                            <p:cond delay="1376"/>
                                          </p:stCondLst>
                                        </p:cTn>
                                        <p:tgtEl>
                                          <p:spTgt spid="47"/>
                                        </p:tgtEl>
                                      </p:cBhvr>
                                      <p:to x="100000" y="100000"/>
                                    </p:animScale>
                                  </p:childTnLst>
                                </p:cTn>
                              </p:par>
                              <p:par>
                                <p:cTn id="77" presetID="53" presetClass="entr" presetSubtype="16"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1500" fill="hold"/>
                                        <p:tgtEl>
                                          <p:spTgt spid="51"/>
                                        </p:tgtEl>
                                        <p:attrNameLst>
                                          <p:attrName>ppt_w</p:attrName>
                                        </p:attrNameLst>
                                      </p:cBhvr>
                                      <p:tavLst>
                                        <p:tav tm="0">
                                          <p:val>
                                            <p:fltVal val="0"/>
                                          </p:val>
                                        </p:tav>
                                        <p:tav tm="100000">
                                          <p:val>
                                            <p:strVal val="#ppt_w"/>
                                          </p:val>
                                        </p:tav>
                                      </p:tavLst>
                                    </p:anim>
                                    <p:anim calcmode="lin" valueType="num">
                                      <p:cBhvr>
                                        <p:cTn id="80" dur="1500" fill="hold"/>
                                        <p:tgtEl>
                                          <p:spTgt spid="51"/>
                                        </p:tgtEl>
                                        <p:attrNameLst>
                                          <p:attrName>ppt_h</p:attrName>
                                        </p:attrNameLst>
                                      </p:cBhvr>
                                      <p:tavLst>
                                        <p:tav tm="0">
                                          <p:val>
                                            <p:fltVal val="0"/>
                                          </p:val>
                                        </p:tav>
                                        <p:tav tm="100000">
                                          <p:val>
                                            <p:strVal val="#ppt_h"/>
                                          </p:val>
                                        </p:tav>
                                      </p:tavLst>
                                    </p:anim>
                                    <p:animEffect transition="in" filter="fade">
                                      <p:cBhvr>
                                        <p:cTn id="81" dur="1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22" grpId="0"/>
      <p:bldP spid="27" grpId="0"/>
      <p:bldP spid="32" grpId="0"/>
      <p:bldP spid="37" grpId="0"/>
      <p:bldP spid="33"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lstStyle/>
          <a:p>
            <a:pPr fontAlgn="auto">
              <a:spcAft>
                <a:spcPts val="0"/>
              </a:spcAft>
              <a:defRPr/>
            </a:pPr>
            <a:r>
              <a:rPr lang="el-GR" b="1" smtClean="0">
                <a:solidFill>
                  <a:schemeClr val="bg1"/>
                </a:solidFill>
                <a:latin typeface="Devroye Unicode" pitchFamily="2" charset="0"/>
              </a:rPr>
              <a:t>Αξιολόγηση  γ΄στροφής</a:t>
            </a:r>
            <a:endParaRPr lang="en-GB" b="1">
              <a:solidFill>
                <a:schemeClr val="bg1"/>
              </a:solidFill>
              <a:latin typeface="Devroye Unicode" pitchFamily="2" charset="0"/>
            </a:endParaRPr>
          </a:p>
        </p:txBody>
      </p:sp>
      <p:sp>
        <p:nvSpPr>
          <p:cNvPr id="4" name="Rectangle 3"/>
          <p:cNvSpPr txBox="1">
            <a:spLocks noChangeArrowheads="1"/>
          </p:cNvSpPr>
          <p:nvPr/>
        </p:nvSpPr>
        <p:spPr>
          <a:xfrm>
            <a:off x="107504" y="1556792"/>
            <a:ext cx="8928992"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l-GR" b="1">
                <a:latin typeface="Gentium" pitchFamily="2" charset="-95"/>
              </a:rPr>
              <a:t>Οι πραγματικοί  αγωνιστές  της  ελευθερίας.</a:t>
            </a:r>
          </a:p>
          <a:p>
            <a:pPr marL="0" indent="0" algn="ctr">
              <a:lnSpc>
                <a:spcPct val="150000"/>
              </a:lnSpc>
              <a:buNone/>
            </a:pPr>
            <a:r>
              <a:rPr lang="el-GR" b="1">
                <a:latin typeface="Gentium" pitchFamily="2" charset="-95"/>
              </a:rPr>
              <a:t>Σ’ αυτή  την  ενότητα  ο  ποιητής  εκφράζει  μια  συγκρατημένη  </a:t>
            </a:r>
            <a:r>
              <a:rPr lang="el-GR" b="1" smtClean="0">
                <a:latin typeface="Gentium" pitchFamily="2" charset="-95"/>
              </a:rPr>
              <a:t>αισιοδοξία,  </a:t>
            </a:r>
            <a:r>
              <a:rPr lang="el-GR" b="1">
                <a:latin typeface="Gentium" pitchFamily="2" charset="-95"/>
              </a:rPr>
              <a:t>αφού  διαπιστώνει  ότι  υπάρχουν άνθρωποι  οι οποίοι  αγωνίζονται  για  την  ελευθερία  ως  ιδανικό.</a:t>
            </a:r>
          </a:p>
          <a:p>
            <a:pPr marL="0" indent="0" algn="ctr">
              <a:lnSpc>
                <a:spcPct val="150000"/>
              </a:lnSpc>
              <a:buNone/>
            </a:pPr>
            <a:r>
              <a:rPr lang="el-GR" b="1">
                <a:latin typeface="Gentium" pitchFamily="2" charset="-95"/>
              </a:rPr>
              <a:t>Μόνο  που  αυτοί  οι  άνθρωποι  είναι  μοναχικοί.  </a:t>
            </a:r>
            <a:endParaRPr lang="en-GB" b="1">
              <a:latin typeface="Gentium" pitchFamily="2" charset="-95"/>
            </a:endParaRPr>
          </a:p>
        </p:txBody>
      </p:sp>
    </p:spTree>
    <p:extLst>
      <p:ext uri="{BB962C8B-B14F-4D97-AF65-F5344CB8AC3E}">
        <p14:creationId xmlns:p14="http://schemas.microsoft.com/office/powerpoint/2010/main" val="363071452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1000"/>
                                        <p:tgtEl>
                                          <p:spTgt spid="5427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0-#ppt_w/2"/>
                                          </p:val>
                                        </p:tav>
                                        <p:tav tm="100000">
                                          <p:val>
                                            <p:strVal val="#ppt_x"/>
                                          </p:val>
                                        </p:tav>
                                      </p:tavLst>
                                    </p:anim>
                                    <p:anim calcmode="lin" valueType="num">
                                      <p:cBhvr additive="base">
                                        <p:cTn id="11"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lstStyle/>
          <a:p>
            <a:pPr fontAlgn="auto">
              <a:spcAft>
                <a:spcPts val="0"/>
              </a:spcAft>
              <a:defRPr/>
            </a:pPr>
            <a:r>
              <a:rPr lang="el-GR" b="1" smtClean="0">
                <a:solidFill>
                  <a:schemeClr val="bg1"/>
                </a:solidFill>
                <a:latin typeface="Devroye Unicode" pitchFamily="2" charset="0"/>
              </a:rPr>
              <a:t>Αξιολόγηση  γ΄στροφής</a:t>
            </a:r>
            <a:endParaRPr lang="en-GB" b="1">
              <a:solidFill>
                <a:schemeClr val="bg1"/>
              </a:solidFill>
              <a:latin typeface="Devroye Unicode" pitchFamily="2" charset="0"/>
            </a:endParaRPr>
          </a:p>
        </p:txBody>
      </p:sp>
      <p:sp>
        <p:nvSpPr>
          <p:cNvPr id="5" name="Rectangle 3"/>
          <p:cNvSpPr>
            <a:spLocks noGrp="1" noChangeArrowheads="1"/>
          </p:cNvSpPr>
          <p:nvPr>
            <p:ph idx="1"/>
          </p:nvPr>
        </p:nvSpPr>
        <p:spPr>
          <a:xfrm>
            <a:off x="457200" y="1600200"/>
            <a:ext cx="8229600" cy="4525963"/>
          </a:xfrm>
        </p:spPr>
        <p:txBody>
          <a:bodyPr>
            <a:normAutofit fontScale="92500" lnSpcReduction="20000"/>
          </a:bodyPr>
          <a:lstStyle/>
          <a:p>
            <a:pPr marL="0" indent="0" algn="ctr">
              <a:lnSpc>
                <a:spcPct val="150000"/>
              </a:lnSpc>
              <a:buNone/>
            </a:pPr>
            <a:r>
              <a:rPr lang="el-GR" b="1" smtClean="0">
                <a:latin typeface="Gentium" pitchFamily="2" charset="-95"/>
              </a:rPr>
              <a:t>Μόνη </a:t>
            </a:r>
            <a:r>
              <a:rPr lang="en-US" b="1" smtClean="0">
                <a:latin typeface="Gentium" pitchFamily="2" charset="-95"/>
              </a:rPr>
              <a:t> </a:t>
            </a:r>
            <a:r>
              <a:rPr lang="el-GR" b="1" smtClean="0">
                <a:latin typeface="Gentium" pitchFamily="2" charset="-95"/>
              </a:rPr>
              <a:t>ανταμοιβή  στους  αγώνες  τους  </a:t>
            </a:r>
            <a:endParaRPr lang="en-US" b="1" smtClean="0">
              <a:latin typeface="Gentium" pitchFamily="2" charset="-95"/>
            </a:endParaRPr>
          </a:p>
          <a:p>
            <a:pPr marL="0" indent="0" algn="ctr">
              <a:lnSpc>
                <a:spcPct val="150000"/>
              </a:lnSpc>
              <a:buNone/>
            </a:pPr>
            <a:r>
              <a:rPr lang="el-GR" b="1" smtClean="0">
                <a:latin typeface="Gentium" pitchFamily="2" charset="-95"/>
              </a:rPr>
              <a:t>είναι  η  λύπη.</a:t>
            </a:r>
            <a:endParaRPr lang="en-US" b="1" smtClean="0">
              <a:latin typeface="Gentium" pitchFamily="2" charset="-95"/>
            </a:endParaRPr>
          </a:p>
          <a:p>
            <a:pPr marL="0" indent="0" algn="ctr">
              <a:lnSpc>
                <a:spcPct val="150000"/>
              </a:lnSpc>
              <a:buNone/>
            </a:pPr>
            <a:endParaRPr lang="el-GR" sz="900" b="1" smtClean="0">
              <a:latin typeface="Gentium" pitchFamily="2" charset="-95"/>
            </a:endParaRPr>
          </a:p>
          <a:p>
            <a:pPr marL="0" indent="0" algn="ctr">
              <a:lnSpc>
                <a:spcPct val="150000"/>
              </a:lnSpc>
              <a:buNone/>
            </a:pPr>
            <a:r>
              <a:rPr lang="el-GR" b="1" smtClean="0">
                <a:latin typeface="Gentium" pitchFamily="2" charset="-95"/>
              </a:rPr>
              <a:t>Δε  γνωρίζουν  την  κοινωνική  αναγνώριση  </a:t>
            </a:r>
            <a:endParaRPr lang="en-US" b="1" smtClean="0">
              <a:latin typeface="Gentium" pitchFamily="2" charset="-95"/>
            </a:endParaRPr>
          </a:p>
          <a:p>
            <a:pPr marL="0" indent="0" algn="ctr">
              <a:lnSpc>
                <a:spcPct val="150000"/>
              </a:lnSpc>
              <a:buNone/>
            </a:pPr>
            <a:r>
              <a:rPr lang="el-GR" b="1" smtClean="0">
                <a:latin typeface="Gentium" pitchFamily="2" charset="-95"/>
              </a:rPr>
              <a:t>και  επιβράβευση αφού  είναι «νεκροί»,  </a:t>
            </a:r>
            <a:endParaRPr lang="en-US" b="1" smtClean="0">
              <a:latin typeface="Gentium" pitchFamily="2" charset="-95"/>
            </a:endParaRPr>
          </a:p>
          <a:p>
            <a:pPr marL="0" indent="0" algn="ctr">
              <a:lnSpc>
                <a:spcPct val="150000"/>
              </a:lnSpc>
              <a:buNone/>
            </a:pPr>
            <a:r>
              <a:rPr lang="el-GR" b="1" smtClean="0">
                <a:latin typeface="Gentium" pitchFamily="2" charset="-95"/>
              </a:rPr>
              <a:t>δεν  ακολουθούν  δηλαδή τον  τρόπο  ζωής  </a:t>
            </a:r>
            <a:endParaRPr lang="en-US" b="1" smtClean="0">
              <a:latin typeface="Gentium" pitchFamily="2" charset="-95"/>
            </a:endParaRPr>
          </a:p>
          <a:p>
            <a:pPr marL="0" indent="0" algn="ctr">
              <a:lnSpc>
                <a:spcPct val="150000"/>
              </a:lnSpc>
              <a:buNone/>
            </a:pPr>
            <a:r>
              <a:rPr lang="el-GR" b="1" smtClean="0">
                <a:latin typeface="Gentium" pitchFamily="2" charset="-95"/>
              </a:rPr>
              <a:t>που  η  κοινωνία  ανταμείβει.</a:t>
            </a:r>
            <a:endParaRPr lang="en-GB" b="1" smtClean="0">
              <a:latin typeface="Gentium" pitchFamily="2" charset="-95"/>
            </a:endParaRPr>
          </a:p>
        </p:txBody>
      </p:sp>
    </p:spTree>
    <p:extLst>
      <p:ext uri="{BB962C8B-B14F-4D97-AF65-F5344CB8AC3E}">
        <p14:creationId xmlns:p14="http://schemas.microsoft.com/office/powerpoint/2010/main" val="307100874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1000"/>
                                        <p:tgtEl>
                                          <p:spTgt spid="5427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3" name="Rectangle 3"/>
          <p:cNvSpPr>
            <a:spLocks noGrp="1" noChangeArrowheads="1"/>
          </p:cNvSpPr>
          <p:nvPr>
            <p:ph idx="1"/>
          </p:nvPr>
        </p:nvSpPr>
        <p:spPr>
          <a:xfrm>
            <a:off x="205680" y="1600200"/>
            <a:ext cx="8686800" cy="4997152"/>
          </a:xfrm>
        </p:spPr>
        <p:txBody>
          <a:bodyPr>
            <a:normAutofit/>
          </a:bodyPr>
          <a:lstStyle/>
          <a:p>
            <a:pPr marL="0" indent="0" algn="ctr">
              <a:lnSpc>
                <a:spcPct val="90000"/>
              </a:lnSpc>
              <a:buNone/>
            </a:pPr>
            <a:r>
              <a:rPr lang="el-GR" b="1" smtClean="0">
                <a:latin typeface="Gentium" pitchFamily="2" charset="-95"/>
              </a:rPr>
              <a:t>Και  οι  τρεις  στροφές  του  ποιήματος  αρχίζουν  με  την  προσφώνηση  «Λευτεριά, Λευτεριά» </a:t>
            </a:r>
            <a:endParaRPr lang="en-US" b="1" smtClean="0">
              <a:latin typeface="Gentium" pitchFamily="2" charset="-95"/>
            </a:endParaRPr>
          </a:p>
          <a:p>
            <a:pPr marL="0" indent="0" algn="ctr">
              <a:lnSpc>
                <a:spcPct val="90000"/>
              </a:lnSpc>
              <a:buNone/>
            </a:pPr>
            <a:r>
              <a:rPr lang="el-GR" b="1" smtClean="0">
                <a:latin typeface="Gentium" pitchFamily="2" charset="-95"/>
              </a:rPr>
              <a:t>η  οποία  μοιάζει  περισσότερο  με  κραυγή.  </a:t>
            </a:r>
            <a:endParaRPr lang="en-US" b="1" smtClean="0">
              <a:latin typeface="Gentium" pitchFamily="2" charset="-95"/>
            </a:endParaRPr>
          </a:p>
          <a:p>
            <a:pPr marL="0" indent="0" algn="ctr">
              <a:lnSpc>
                <a:spcPct val="90000"/>
              </a:lnSpc>
              <a:buNone/>
            </a:pPr>
            <a:endParaRPr lang="el-GR" b="1" smtClean="0">
              <a:latin typeface="Gentium" pitchFamily="2" charset="-95"/>
            </a:endParaRPr>
          </a:p>
          <a:p>
            <a:pPr marL="0" indent="0" algn="ctr">
              <a:lnSpc>
                <a:spcPct val="90000"/>
              </a:lnSpc>
              <a:buNone/>
            </a:pPr>
            <a:r>
              <a:rPr lang="el-GR" b="1" smtClean="0">
                <a:latin typeface="Gentium" pitchFamily="2" charset="-95"/>
              </a:rPr>
              <a:t>Ο  ποιητής  απευθύνεται  </a:t>
            </a:r>
            <a:endParaRPr lang="en-US" b="1" smtClean="0">
              <a:latin typeface="Gentium" pitchFamily="2" charset="-95"/>
            </a:endParaRPr>
          </a:p>
          <a:p>
            <a:pPr marL="0" indent="0" algn="ctr">
              <a:lnSpc>
                <a:spcPct val="90000"/>
              </a:lnSpc>
              <a:buNone/>
            </a:pPr>
            <a:r>
              <a:rPr lang="el-GR" b="1" smtClean="0">
                <a:latin typeface="Gentium" pitchFamily="2" charset="-95"/>
              </a:rPr>
              <a:t>στο  άγαλμα  της  Ελευθερίας .  </a:t>
            </a:r>
            <a:endParaRPr lang="en-US" b="1" smtClean="0">
              <a:latin typeface="Gentium" pitchFamily="2" charset="-95"/>
            </a:endParaRPr>
          </a:p>
          <a:p>
            <a:pPr marL="0" indent="0" algn="ctr">
              <a:lnSpc>
                <a:spcPct val="90000"/>
              </a:lnSpc>
              <a:buNone/>
            </a:pPr>
            <a:endParaRPr lang="el-GR" b="1" smtClean="0">
              <a:latin typeface="Gentium" pitchFamily="2" charset="-95"/>
            </a:endParaRPr>
          </a:p>
          <a:p>
            <a:pPr marL="0" indent="0" algn="ctr">
              <a:lnSpc>
                <a:spcPct val="90000"/>
              </a:lnSpc>
              <a:buNone/>
            </a:pPr>
            <a:r>
              <a:rPr lang="el-GR" b="1" smtClean="0">
                <a:latin typeface="Gentium" pitchFamily="2" charset="-95"/>
              </a:rPr>
              <a:t>Δεν  το  βλέπει  όμως  σαν  έναν  άψυχο  ανδριάντα αλλά… </a:t>
            </a:r>
            <a:endParaRPr lang="en-GB" b="1" smtClean="0">
              <a:latin typeface="Gentium" pitchFamily="2" charset="-95"/>
            </a:endParaRPr>
          </a:p>
        </p:txBody>
      </p:sp>
    </p:spTree>
    <p:extLst>
      <p:ext uri="{BB962C8B-B14F-4D97-AF65-F5344CB8AC3E}">
        <p14:creationId xmlns:p14="http://schemas.microsoft.com/office/powerpoint/2010/main" val="10594192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3" name="Rectangle 3"/>
          <p:cNvSpPr>
            <a:spLocks noGrp="1" noChangeArrowheads="1"/>
          </p:cNvSpPr>
          <p:nvPr>
            <p:ph idx="1"/>
          </p:nvPr>
        </p:nvSpPr>
        <p:spPr>
          <a:xfrm>
            <a:off x="107504" y="1600200"/>
            <a:ext cx="8928992" cy="5069160"/>
          </a:xfrm>
        </p:spPr>
        <p:txBody>
          <a:bodyPr>
            <a:noAutofit/>
          </a:bodyPr>
          <a:lstStyle/>
          <a:p>
            <a:pPr marL="0" indent="0" algn="ctr">
              <a:buNone/>
            </a:pPr>
            <a:r>
              <a:rPr lang="el-GR" b="1" smtClean="0">
                <a:latin typeface="Gentium" pitchFamily="2" charset="-95"/>
              </a:rPr>
              <a:t>Ως  ενσάρκωση  του  ιδανικού  της  Ελευθερίας , που  γίνεται  τώρα  αντικείμενο  εκμετάλλευσης  από  τους  ανθρώπους.</a:t>
            </a:r>
          </a:p>
          <a:p>
            <a:pPr marL="0" indent="0" algn="ctr">
              <a:buNone/>
            </a:pPr>
            <a:r>
              <a:rPr lang="el-GR" b="1" smtClean="0">
                <a:latin typeface="Gentium" pitchFamily="2" charset="-95"/>
              </a:rPr>
              <a:t>Ο  ποιητής  απογοητευμένος </a:t>
            </a:r>
          </a:p>
          <a:p>
            <a:pPr marL="0" indent="0" algn="ctr">
              <a:buNone/>
            </a:pPr>
            <a:r>
              <a:rPr lang="el-GR" b="1" smtClean="0">
                <a:latin typeface="Gentium" pitchFamily="2" charset="-95"/>
              </a:rPr>
              <a:t>από το  υπολογιστικό  πνεύμα  τους, </a:t>
            </a:r>
          </a:p>
          <a:p>
            <a:pPr marL="0" indent="0" algn="ctr">
              <a:buNone/>
            </a:pPr>
            <a:r>
              <a:rPr lang="el-GR" b="1" smtClean="0">
                <a:latin typeface="Gentium" pitchFamily="2" charset="-95"/>
              </a:rPr>
              <a:t>διαμαρτύρεται  για  την  κατάντια  και  τον  εξευτελισμό  που  υφίσταται  </a:t>
            </a:r>
          </a:p>
          <a:p>
            <a:pPr marL="0" indent="0" algn="ctr">
              <a:buNone/>
            </a:pPr>
            <a:r>
              <a:rPr lang="el-GR" b="1" smtClean="0">
                <a:latin typeface="Gentium" pitchFamily="2" charset="-95"/>
              </a:rPr>
              <a:t>το  πιο  ιερό  και  το  πιο  υψηλό  ιδανικό ,  </a:t>
            </a:r>
          </a:p>
          <a:p>
            <a:pPr marL="0" indent="0" algn="ctr">
              <a:buNone/>
            </a:pPr>
            <a:r>
              <a:rPr lang="el-GR" b="1" smtClean="0">
                <a:latin typeface="Gentium" pitchFamily="2" charset="-95"/>
              </a:rPr>
              <a:t>η  Ελευθερία.    </a:t>
            </a:r>
            <a:endParaRPr lang="en-GB" b="1" smtClean="0">
              <a:latin typeface="Gentium" pitchFamily="2" charset="-95"/>
            </a:endParaRPr>
          </a:p>
        </p:txBody>
      </p:sp>
    </p:spTree>
    <p:extLst>
      <p:ext uri="{BB962C8B-B14F-4D97-AF65-F5344CB8AC3E}">
        <p14:creationId xmlns:p14="http://schemas.microsoft.com/office/powerpoint/2010/main" val="33690256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1000" fill="hold"/>
                                        <p:tgtEl>
                                          <p:spTgt spid="54274"/>
                                        </p:tgtEl>
                                        <p:attrNameLst>
                                          <p:attrName>style.color</p:attrName>
                                        </p:attrNameLst>
                                      </p:cBhvr>
                                      <p:to>
                                        <p:clrVal>
                                          <a:srgbClr val="000000"/>
                                        </p:clrVal>
                                      </p:to>
                                    </p:set>
                                    <p:set>
                                      <p:cBhvr>
                                        <p:cTn id="7" dur="1000" fill="hold"/>
                                        <p:tgtEl>
                                          <p:spTgt spid="54274"/>
                                        </p:tgtEl>
                                        <p:attrNameLst>
                                          <p:attrName>fillcolor</p:attrName>
                                        </p:attrNameLst>
                                      </p:cBhvr>
                                      <p:to>
                                        <p:clrVal>
                                          <a:srgbClr val="000000"/>
                                        </p:clrVal>
                                      </p:to>
                                    </p:set>
                                    <p:set>
                                      <p:cBhvr>
                                        <p:cTn id="8" dur="1000" fill="hold"/>
                                        <p:tgtEl>
                                          <p:spTgt spid="54274"/>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2" name="Rectangle 1"/>
          <p:cNvSpPr/>
          <p:nvPr/>
        </p:nvSpPr>
        <p:spPr>
          <a:xfrm>
            <a:off x="611560" y="1988840"/>
            <a:ext cx="8064896" cy="4031873"/>
          </a:xfrm>
          <a:prstGeom prst="rect">
            <a:avLst/>
          </a:prstGeom>
        </p:spPr>
        <p:txBody>
          <a:bodyPr wrap="square">
            <a:spAutoFit/>
          </a:bodyPr>
          <a:lstStyle/>
          <a:p>
            <a:pPr algn="ctr">
              <a:lnSpc>
                <a:spcPct val="200000"/>
              </a:lnSpc>
            </a:pPr>
            <a:r>
              <a:rPr lang="el-GR" sz="3200" b="1">
                <a:latin typeface="Gentium" pitchFamily="2" charset="-95"/>
              </a:rPr>
              <a:t>Με  την  επανάληψη  της  επίκλησης  </a:t>
            </a:r>
            <a:endParaRPr lang="el-GR" sz="3200" b="1" smtClean="0">
              <a:latin typeface="Gentium" pitchFamily="2" charset="-95"/>
            </a:endParaRPr>
          </a:p>
          <a:p>
            <a:pPr algn="ctr">
              <a:lnSpc>
                <a:spcPct val="200000"/>
              </a:lnSpc>
            </a:pPr>
            <a:r>
              <a:rPr lang="el-GR" sz="3200" b="1" smtClean="0">
                <a:solidFill>
                  <a:schemeClr val="tx2"/>
                </a:solidFill>
                <a:effectLst>
                  <a:outerShdw blurRad="38100" dist="38100" dir="2700000" algn="tl">
                    <a:srgbClr val="000000">
                      <a:alpha val="43137"/>
                    </a:srgbClr>
                  </a:outerShdw>
                </a:effectLst>
                <a:latin typeface="Gentium" pitchFamily="2" charset="-95"/>
              </a:rPr>
              <a:t>Λευτεριά Λευτεριά</a:t>
            </a:r>
            <a:endParaRPr lang="el-GR" sz="3200" b="1">
              <a:solidFill>
                <a:schemeClr val="tx2"/>
              </a:solidFill>
              <a:effectLst>
                <a:outerShdw blurRad="38100" dist="38100" dir="2700000" algn="tl">
                  <a:srgbClr val="000000">
                    <a:alpha val="43137"/>
                  </a:srgbClr>
                </a:outerShdw>
              </a:effectLst>
              <a:latin typeface="Gentium" pitchFamily="2" charset="-95"/>
            </a:endParaRPr>
          </a:p>
          <a:p>
            <a:pPr algn="ctr">
              <a:lnSpc>
                <a:spcPct val="200000"/>
              </a:lnSpc>
            </a:pPr>
            <a:r>
              <a:rPr lang="el-GR" sz="3200" b="1" smtClean="0">
                <a:latin typeface="Gentium" pitchFamily="2" charset="-95"/>
              </a:rPr>
              <a:t>δίνει  </a:t>
            </a:r>
            <a:r>
              <a:rPr lang="el-GR" sz="3200" b="1">
                <a:latin typeface="Gentium" pitchFamily="2" charset="-95"/>
              </a:rPr>
              <a:t>δραματικό  τόνο  στο  ποίημα  και  διεκτραγωδεί  την  κατάσταση  που  επικρατεί.</a:t>
            </a:r>
            <a:endParaRPr lang="en-GB" sz="3200" b="1">
              <a:latin typeface="Gentium" pitchFamily="2" charset="-95"/>
            </a:endParaRPr>
          </a:p>
        </p:txBody>
      </p:sp>
    </p:spTree>
    <p:extLst>
      <p:ext uri="{BB962C8B-B14F-4D97-AF65-F5344CB8AC3E}">
        <p14:creationId xmlns:p14="http://schemas.microsoft.com/office/powerpoint/2010/main" val="276669085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1000"/>
                                        <p:tgtEl>
                                          <p:spTgt spid="542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3" name="Rectangle 3"/>
          <p:cNvSpPr>
            <a:spLocks noGrp="1" noChangeArrowheads="1"/>
          </p:cNvSpPr>
          <p:nvPr>
            <p:ph idx="1"/>
          </p:nvPr>
        </p:nvSpPr>
        <p:spPr>
          <a:xfrm>
            <a:off x="179512" y="1600200"/>
            <a:ext cx="8712968" cy="4525963"/>
          </a:xfrm>
        </p:spPr>
        <p:txBody>
          <a:bodyPr>
            <a:normAutofit/>
          </a:bodyPr>
          <a:lstStyle/>
          <a:p>
            <a:pPr marL="109728" indent="0" algn="ctr" fontAlgn="auto">
              <a:lnSpc>
                <a:spcPct val="200000"/>
              </a:lnSpc>
              <a:spcAft>
                <a:spcPts val="0"/>
              </a:spcAft>
              <a:buNone/>
              <a:defRPr/>
            </a:pPr>
            <a:r>
              <a:rPr lang="el-GR" b="1" smtClean="0">
                <a:latin typeface="Gentium" pitchFamily="2" charset="-95"/>
              </a:rPr>
              <a:t>Ο ποιητής διαπιστώνει ένα πρόβλημα: </a:t>
            </a:r>
          </a:p>
          <a:p>
            <a:pPr marL="109728" indent="0" algn="ctr" fontAlgn="auto">
              <a:lnSpc>
                <a:spcPct val="200000"/>
              </a:lnSpc>
              <a:spcAft>
                <a:spcPts val="0"/>
              </a:spcAft>
              <a:buNone/>
              <a:defRPr/>
            </a:pPr>
            <a:r>
              <a:rPr lang="el-GR" b="1" smtClean="0">
                <a:latin typeface="Gentium" pitchFamily="2" charset="-95"/>
              </a:rPr>
              <a:t>την  </a:t>
            </a:r>
            <a:r>
              <a:rPr lang="el-GR" b="1">
                <a:latin typeface="Gentium" pitchFamily="2" charset="-95"/>
              </a:rPr>
              <a:t>εμπορευματοποίηση  των  ιδανικών.</a:t>
            </a:r>
          </a:p>
          <a:p>
            <a:pPr marL="109728" indent="0" algn="ctr" fontAlgn="auto">
              <a:lnSpc>
                <a:spcPct val="200000"/>
              </a:lnSpc>
              <a:spcAft>
                <a:spcPts val="0"/>
              </a:spcAft>
              <a:buNone/>
              <a:defRPr/>
            </a:pPr>
            <a:r>
              <a:rPr lang="el-GR" b="1">
                <a:latin typeface="Gentium" pitchFamily="2" charset="-95"/>
              </a:rPr>
              <a:t>Η καταναλωτική κοινωνία εμπαίζει τις αξίες, </a:t>
            </a:r>
            <a:endParaRPr lang="el-GR" b="1" smtClean="0">
              <a:latin typeface="Gentium" pitchFamily="2" charset="-95"/>
            </a:endParaRPr>
          </a:p>
          <a:p>
            <a:pPr marL="109728" indent="0" algn="ctr" fontAlgn="auto">
              <a:lnSpc>
                <a:spcPct val="200000"/>
              </a:lnSpc>
              <a:spcAft>
                <a:spcPts val="0"/>
              </a:spcAft>
              <a:buNone/>
              <a:defRPr/>
            </a:pPr>
            <a:r>
              <a:rPr lang="el-GR" b="1" smtClean="0">
                <a:latin typeface="Gentium" pitchFamily="2" charset="-95"/>
              </a:rPr>
              <a:t>τις </a:t>
            </a:r>
            <a:r>
              <a:rPr lang="el-GR" b="1">
                <a:latin typeface="Gentium" pitchFamily="2" charset="-95"/>
              </a:rPr>
              <a:t>καταπολεμεί</a:t>
            </a:r>
            <a:r>
              <a:rPr lang="el-GR" b="1" smtClean="0">
                <a:latin typeface="Gentium" pitchFamily="2" charset="-95"/>
              </a:rPr>
              <a:t>.</a:t>
            </a:r>
          </a:p>
        </p:txBody>
      </p:sp>
    </p:spTree>
    <p:extLst>
      <p:ext uri="{BB962C8B-B14F-4D97-AF65-F5344CB8AC3E}">
        <p14:creationId xmlns:p14="http://schemas.microsoft.com/office/powerpoint/2010/main" val="161576206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1000"/>
                                        <p:tgtEl>
                                          <p:spTgt spid="5427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1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whoosh.wav"/>
                                        </p:tgtEl>
                                      </p:cMediaNode>
                                    </p:audio>
                                  </p:subTnLst>
                                </p:cTn>
                              </p:par>
                              <p:par>
                                <p:cTn id="12" presetID="2" presetClass="entr" presetSubtype="8"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par>
                                <p:cTn id="16" presetID="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3" name="Rectangle 3"/>
          <p:cNvSpPr>
            <a:spLocks noGrp="1" noChangeArrowheads="1"/>
          </p:cNvSpPr>
          <p:nvPr>
            <p:ph idx="1"/>
          </p:nvPr>
        </p:nvSpPr>
        <p:spPr>
          <a:xfrm>
            <a:off x="179512" y="1600200"/>
            <a:ext cx="8784976" cy="4997152"/>
          </a:xfrm>
        </p:spPr>
        <p:txBody>
          <a:bodyPr>
            <a:noAutofit/>
          </a:bodyPr>
          <a:lstStyle/>
          <a:p>
            <a:pPr marL="109728" indent="0" algn="ctr" fontAlgn="auto">
              <a:lnSpc>
                <a:spcPct val="150000"/>
              </a:lnSpc>
              <a:spcAft>
                <a:spcPts val="0"/>
              </a:spcAft>
              <a:buNone/>
              <a:defRPr/>
            </a:pPr>
            <a:r>
              <a:rPr lang="el-GR" b="1" smtClean="0">
                <a:solidFill>
                  <a:schemeClr val="tx2"/>
                </a:solidFill>
                <a:latin typeface="Gentium" pitchFamily="2" charset="-95"/>
              </a:rPr>
              <a:t>«</a:t>
            </a:r>
            <a:r>
              <a:rPr lang="el-GR" b="1">
                <a:solidFill>
                  <a:schemeClr val="tx2"/>
                </a:solidFill>
                <a:latin typeface="Gentium" pitchFamily="2" charset="-95"/>
              </a:rPr>
              <a:t>Αμερικάνοι</a:t>
            </a:r>
            <a:r>
              <a:rPr lang="el-GR" b="1" smtClean="0">
                <a:solidFill>
                  <a:schemeClr val="tx2"/>
                </a:solidFill>
                <a:latin typeface="Gentium" pitchFamily="2" charset="-95"/>
              </a:rPr>
              <a:t>, έμποροι </a:t>
            </a:r>
            <a:r>
              <a:rPr lang="el-GR" b="1">
                <a:solidFill>
                  <a:schemeClr val="tx2"/>
                </a:solidFill>
                <a:latin typeface="Gentium" pitchFamily="2" charset="-95"/>
              </a:rPr>
              <a:t>, κονσόρτια  και  εβραίοι»  </a:t>
            </a:r>
            <a:r>
              <a:rPr lang="el-GR" b="1">
                <a:latin typeface="Gentium" pitchFamily="2" charset="-95"/>
              </a:rPr>
              <a:t>εκτιμούν  τα  πάντα  με  βάση  την  υλική  </a:t>
            </a:r>
            <a:endParaRPr lang="el-GR" b="1" smtClean="0">
              <a:latin typeface="Gentium" pitchFamily="2" charset="-95"/>
            </a:endParaRPr>
          </a:p>
          <a:p>
            <a:pPr marL="109728" indent="0" algn="ctr" fontAlgn="auto">
              <a:lnSpc>
                <a:spcPct val="150000"/>
              </a:lnSpc>
              <a:spcAft>
                <a:spcPts val="0"/>
              </a:spcAft>
              <a:buNone/>
              <a:defRPr/>
            </a:pPr>
            <a:r>
              <a:rPr lang="el-GR" b="1" smtClean="0">
                <a:latin typeface="Gentium" pitchFamily="2" charset="-95"/>
              </a:rPr>
              <a:t>και  </a:t>
            </a:r>
            <a:r>
              <a:rPr lang="el-GR" b="1">
                <a:latin typeface="Gentium" pitchFamily="2" charset="-95"/>
              </a:rPr>
              <a:t>αγοραστική  αξία  τους.</a:t>
            </a:r>
          </a:p>
          <a:p>
            <a:pPr marL="109728" indent="0" algn="ctr" fontAlgn="auto">
              <a:lnSpc>
                <a:spcPct val="150000"/>
              </a:lnSpc>
              <a:spcAft>
                <a:spcPts val="0"/>
              </a:spcAft>
              <a:buNone/>
              <a:defRPr/>
            </a:pPr>
            <a:r>
              <a:rPr lang="el-GR" b="1">
                <a:latin typeface="Gentium" pitchFamily="2" charset="-95"/>
              </a:rPr>
              <a:t>Ωστόσο υπάρχουν  κάποιοι  υπερασπιστές  των  </a:t>
            </a:r>
            <a:r>
              <a:rPr lang="el-GR" b="1" smtClean="0">
                <a:latin typeface="Gentium" pitchFamily="2" charset="-95"/>
              </a:rPr>
              <a:t>ιδανικών που όμως, δυστυχώς, </a:t>
            </a:r>
          </a:p>
          <a:p>
            <a:pPr marL="109728" indent="0" algn="ctr" fontAlgn="auto">
              <a:lnSpc>
                <a:spcPct val="150000"/>
              </a:lnSpc>
              <a:spcAft>
                <a:spcPts val="0"/>
              </a:spcAft>
              <a:buNone/>
              <a:defRPr/>
            </a:pPr>
            <a:r>
              <a:rPr lang="el-GR" b="1" smtClean="0">
                <a:latin typeface="Gentium" pitchFamily="2" charset="-95"/>
              </a:rPr>
              <a:t> </a:t>
            </a:r>
            <a:r>
              <a:rPr lang="el-GR" b="1">
                <a:latin typeface="Gentium" pitchFamily="2" charset="-95"/>
              </a:rPr>
              <a:t>δεν έχουν ουσιαστικά δύναμη.</a:t>
            </a:r>
            <a:endParaRPr lang="en-GB" b="1">
              <a:latin typeface="Gentium" pitchFamily="2" charset="-95"/>
            </a:endParaRPr>
          </a:p>
        </p:txBody>
      </p:sp>
    </p:spTree>
    <p:extLst>
      <p:ext uri="{BB962C8B-B14F-4D97-AF65-F5344CB8AC3E}">
        <p14:creationId xmlns:p14="http://schemas.microsoft.com/office/powerpoint/2010/main" val="149210798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5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3" name="Rectangle 3"/>
          <p:cNvSpPr>
            <a:spLocks noGrp="1" noChangeArrowheads="1"/>
          </p:cNvSpPr>
          <p:nvPr>
            <p:ph idx="1"/>
          </p:nvPr>
        </p:nvSpPr>
        <p:spPr>
          <a:xfrm>
            <a:off x="179512" y="1711349"/>
            <a:ext cx="8784976" cy="4525963"/>
          </a:xfrm>
        </p:spPr>
        <p:txBody>
          <a:bodyPr>
            <a:noAutofit/>
          </a:bodyPr>
          <a:lstStyle/>
          <a:p>
            <a:pPr marL="0" indent="0" algn="ctr">
              <a:lnSpc>
                <a:spcPct val="150000"/>
              </a:lnSpc>
              <a:buNone/>
            </a:pPr>
            <a:r>
              <a:rPr lang="el-GR" b="1" smtClean="0">
                <a:latin typeface="Gentium" pitchFamily="2" charset="-95"/>
              </a:rPr>
              <a:t>Στην  3</a:t>
            </a:r>
            <a:r>
              <a:rPr lang="el-GR" b="1" baseline="30000" smtClean="0">
                <a:latin typeface="Gentium" pitchFamily="2" charset="-95"/>
              </a:rPr>
              <a:t>η</a:t>
            </a:r>
            <a:r>
              <a:rPr lang="el-GR" b="1" smtClean="0">
                <a:latin typeface="Gentium" pitchFamily="2" charset="-95"/>
              </a:rPr>
              <a:t>   στροφή  φαίνεται  να  διεξάγεται  ένας  αγώνας  ανάμεσα  σ’ αυτά  τα  δυο  είδη  ανθρώπων,  τους  υλιστές  και  τους  ιδεαλιστές.</a:t>
            </a:r>
          </a:p>
          <a:p>
            <a:pPr marL="0" indent="0" algn="ctr">
              <a:lnSpc>
                <a:spcPct val="150000"/>
              </a:lnSpc>
              <a:buNone/>
            </a:pPr>
            <a:r>
              <a:rPr lang="el-GR" b="1" smtClean="0">
                <a:latin typeface="Gentium" pitchFamily="2" charset="-95"/>
              </a:rPr>
              <a:t>Ο  αγώνας  είναι  ρομαντικός  και  ουτοπικός.  </a:t>
            </a:r>
          </a:p>
          <a:p>
            <a:pPr marL="0" indent="0" algn="ctr">
              <a:lnSpc>
                <a:spcPct val="150000"/>
              </a:lnSpc>
              <a:buNone/>
            </a:pPr>
            <a:r>
              <a:rPr lang="el-GR" b="1" smtClean="0">
                <a:latin typeface="Gentium" pitchFamily="2" charset="-95"/>
              </a:rPr>
              <a:t>Ο  Καρυωτάκης  δε  δίνει  λύση  </a:t>
            </a:r>
          </a:p>
          <a:p>
            <a:pPr marL="0" indent="0" algn="ctr">
              <a:lnSpc>
                <a:spcPct val="150000"/>
              </a:lnSpc>
              <a:buNone/>
            </a:pPr>
            <a:r>
              <a:rPr lang="el-GR" b="1" smtClean="0">
                <a:latin typeface="Gentium" pitchFamily="2" charset="-95"/>
              </a:rPr>
              <a:t>στο  πρόβλημα  που  θίγει.</a:t>
            </a:r>
            <a:endParaRPr lang="en-GB" b="1" smtClean="0">
              <a:latin typeface="Gentium" pitchFamily="2" charset="-95"/>
            </a:endParaRPr>
          </a:p>
        </p:txBody>
      </p:sp>
    </p:spTree>
    <p:extLst>
      <p:ext uri="{BB962C8B-B14F-4D97-AF65-F5344CB8AC3E}">
        <p14:creationId xmlns:p14="http://schemas.microsoft.com/office/powerpoint/2010/main" val="395889802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500"/>
                                        <p:tgtEl>
                                          <p:spTgt spid="5427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whoosh.wav"/>
                                        </p:tgtEl>
                                      </p:cMediaNode>
                                    </p:audio>
                                  </p:subTnLst>
                                </p:cTn>
                              </p:par>
                            </p:childTnLst>
                          </p:cTn>
                        </p:par>
                        <p:par>
                          <p:cTn id="18" fill="hold">
                            <p:stCondLst>
                              <p:cond delay="2500"/>
                            </p:stCondLst>
                            <p:childTnLst>
                              <p:par>
                                <p:cTn id="19" presetID="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par>
                          <p:cTn id="23" fill="hold">
                            <p:stCondLst>
                              <p:cond delay="35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TextBox 2"/>
          <p:cNvSpPr txBox="1"/>
          <p:nvPr/>
        </p:nvSpPr>
        <p:spPr>
          <a:xfrm>
            <a:off x="251520" y="836712"/>
            <a:ext cx="3560492" cy="1754326"/>
          </a:xfrm>
          <a:prstGeom prst="rect">
            <a:avLst/>
          </a:prstGeom>
          <a:noFill/>
        </p:spPr>
        <p:txBody>
          <a:bodyPr wrap="square" rtlCol="0">
            <a:spAutoFit/>
          </a:bodyPr>
          <a:lstStyle/>
          <a:p>
            <a:pPr algn="ctr">
              <a:lnSpc>
                <a:spcPct val="150000"/>
              </a:lnSpc>
            </a:pPr>
            <a:r>
              <a:rPr lang="el-GR" sz="3600" b="1" smtClean="0">
                <a:effectLst>
                  <a:outerShdw blurRad="38100" dist="38100" dir="2700000" algn="tl">
                    <a:srgbClr val="000000">
                      <a:alpha val="43137"/>
                    </a:srgbClr>
                  </a:outerShdw>
                </a:effectLst>
                <a:latin typeface="Devroye Unicode" pitchFamily="2" charset="0"/>
              </a:rPr>
              <a:t>Κώστας Καρυωτάκης</a:t>
            </a:r>
            <a:endParaRPr lang="el-GR" sz="3600" b="1">
              <a:effectLst>
                <a:outerShdw blurRad="38100" dist="38100" dir="2700000" algn="tl">
                  <a:srgbClr val="000000">
                    <a:alpha val="43137"/>
                  </a:srgbClr>
                </a:outerShdw>
              </a:effectLst>
              <a:latin typeface="Devroye Unicode" pitchFamily="2" charset="0"/>
            </a:endParaRPr>
          </a:p>
        </p:txBody>
      </p:sp>
      <p:sp>
        <p:nvSpPr>
          <p:cNvPr id="4" name="Rectangle 3"/>
          <p:cNvSpPr/>
          <p:nvPr/>
        </p:nvSpPr>
        <p:spPr>
          <a:xfrm>
            <a:off x="539552" y="2875002"/>
            <a:ext cx="2592288" cy="461665"/>
          </a:xfrm>
          <a:prstGeom prst="rect">
            <a:avLst/>
          </a:prstGeom>
        </p:spPr>
        <p:txBody>
          <a:bodyPr wrap="square">
            <a:spAutoFit/>
          </a:bodyPr>
          <a:lstStyle/>
          <a:p>
            <a:pPr algn="ctr"/>
            <a:r>
              <a:rPr lang="el-GR" sz="2400" b="1" smtClean="0">
                <a:latin typeface="SKAtticaOldStylePolUniW" pitchFamily="18" charset="0"/>
              </a:rPr>
              <a:t>(1896 - 1928)</a:t>
            </a:r>
            <a:endParaRPr lang="el-GR" sz="2400" b="1">
              <a:latin typeface="SKAtticaOldStylePolUniW" pitchFamily="18" charset="0"/>
            </a:endParaRPr>
          </a:p>
        </p:txBody>
      </p:sp>
    </p:spTree>
    <p:extLst>
      <p:ext uri="{BB962C8B-B14F-4D97-AF65-F5344CB8AC3E}">
        <p14:creationId xmlns:p14="http://schemas.microsoft.com/office/powerpoint/2010/main" val="5809715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3" name="Rectangle 3"/>
          <p:cNvSpPr>
            <a:spLocks noGrp="1" noChangeArrowheads="1"/>
          </p:cNvSpPr>
          <p:nvPr>
            <p:ph idx="1"/>
          </p:nvPr>
        </p:nvSpPr>
        <p:spPr>
          <a:xfrm>
            <a:off x="144016" y="1600200"/>
            <a:ext cx="8892480" cy="4525963"/>
          </a:xfrm>
        </p:spPr>
        <p:txBody>
          <a:bodyPr>
            <a:normAutofit/>
          </a:bodyPr>
          <a:lstStyle/>
          <a:p>
            <a:pPr marL="0" indent="0" algn="ctr">
              <a:lnSpc>
                <a:spcPct val="150000"/>
              </a:lnSpc>
              <a:buNone/>
            </a:pPr>
            <a:r>
              <a:rPr lang="el-GR" b="1" smtClean="0">
                <a:latin typeface="Gentium" pitchFamily="2" charset="-95"/>
              </a:rPr>
              <a:t>Διαπιστώνει  μόνο  πως  δεν  έχουν  εξαφανιστεί  εντελώς  οι  άνθρωποι  που  πιστεύουν  στο  ιδανικό  της  ελευθερίας  και,  γεμάτος  απογοήτευση ,  συνειδητοποιεί  ότι  δεν  υπάρχει  καμία  αναγνώριση  γι’ αυτούς , αφού  είναι  «νεκροί», δηλαδή  έξω  από  το  υλιστικό  πνεύμα  της  εποχής.</a:t>
            </a:r>
            <a:endParaRPr lang="en-GB" b="1" smtClean="0">
              <a:latin typeface="Gentium" pitchFamily="2" charset="-95"/>
            </a:endParaRPr>
          </a:p>
        </p:txBody>
      </p:sp>
    </p:spTree>
    <p:extLst>
      <p:ext uri="{BB962C8B-B14F-4D97-AF65-F5344CB8AC3E}">
        <p14:creationId xmlns:p14="http://schemas.microsoft.com/office/powerpoint/2010/main" val="3147067829"/>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500"/>
                                        <p:tgtEl>
                                          <p:spTgt spid="5427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1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3" name="Rectangle 3"/>
          <p:cNvSpPr>
            <a:spLocks noGrp="1" noChangeArrowheads="1"/>
          </p:cNvSpPr>
          <p:nvPr>
            <p:ph idx="1"/>
          </p:nvPr>
        </p:nvSpPr>
        <p:spPr>
          <a:xfrm>
            <a:off x="457200" y="1600201"/>
            <a:ext cx="8229600" cy="3989040"/>
          </a:xfrm>
        </p:spPr>
        <p:txBody>
          <a:bodyPr>
            <a:noAutofit/>
          </a:bodyPr>
          <a:lstStyle/>
          <a:p>
            <a:pPr marL="0" indent="0" algn="ctr">
              <a:lnSpc>
                <a:spcPct val="200000"/>
              </a:lnSpc>
              <a:buNone/>
            </a:pPr>
            <a:r>
              <a:rPr lang="el-GR" b="1" smtClean="0">
                <a:latin typeface="Gentium" pitchFamily="2" charset="-95"/>
              </a:rPr>
              <a:t>Έρχεται  η  αναγνώριση  της  ήττας.</a:t>
            </a:r>
          </a:p>
          <a:p>
            <a:pPr marL="0" indent="0" algn="ctr">
              <a:lnSpc>
                <a:spcPct val="200000"/>
              </a:lnSpc>
              <a:buNone/>
            </a:pPr>
            <a:r>
              <a:rPr lang="el-GR" b="1" smtClean="0">
                <a:latin typeface="Gentium" pitchFamily="2" charset="-95"/>
              </a:rPr>
              <a:t>Οι  άνθρωποι  αυτοί,  </a:t>
            </a:r>
          </a:p>
          <a:p>
            <a:pPr marL="0" indent="0" algn="ctr">
              <a:lnSpc>
                <a:spcPct val="200000"/>
              </a:lnSpc>
              <a:buNone/>
            </a:pPr>
            <a:r>
              <a:rPr lang="el-GR" b="1" smtClean="0">
                <a:latin typeface="Gentium" pitchFamily="2" charset="-95"/>
              </a:rPr>
              <a:t>παρά  τον αγώνα  τους  για  την  εδραίωση  της  ελευθερίας,  γεύονται  τη  λύπη  ως  έπαθλο.</a:t>
            </a:r>
          </a:p>
        </p:txBody>
      </p:sp>
    </p:spTree>
    <p:extLst>
      <p:ext uri="{BB962C8B-B14F-4D97-AF65-F5344CB8AC3E}">
        <p14:creationId xmlns:p14="http://schemas.microsoft.com/office/powerpoint/2010/main" val="388638415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1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3" name="Rectangle 3"/>
          <p:cNvSpPr>
            <a:spLocks noGrp="1" noChangeArrowheads="1"/>
          </p:cNvSpPr>
          <p:nvPr>
            <p:ph idx="1"/>
          </p:nvPr>
        </p:nvSpPr>
        <p:spPr>
          <a:xfrm>
            <a:off x="107504" y="1340768"/>
            <a:ext cx="8892480" cy="5141167"/>
          </a:xfrm>
        </p:spPr>
        <p:txBody>
          <a:bodyPr>
            <a:noAutofit/>
          </a:bodyPr>
          <a:lstStyle/>
          <a:p>
            <a:pPr marL="0" indent="0" algn="ctr">
              <a:lnSpc>
                <a:spcPct val="200000"/>
              </a:lnSpc>
              <a:buNone/>
            </a:pPr>
            <a:r>
              <a:rPr lang="el-GR" b="1" smtClean="0">
                <a:latin typeface="Gentium" pitchFamily="2" charset="-95"/>
              </a:rPr>
              <a:t>Συνεχίζουν  όμως  να  ζουν  μέσα  στο  κλίμα  </a:t>
            </a:r>
          </a:p>
          <a:p>
            <a:pPr marL="0" indent="0" algn="ctr">
              <a:lnSpc>
                <a:spcPct val="200000"/>
              </a:lnSpc>
              <a:buNone/>
            </a:pPr>
            <a:r>
              <a:rPr lang="el-GR" b="1" smtClean="0">
                <a:latin typeface="Gentium" pitchFamily="2" charset="-95"/>
              </a:rPr>
              <a:t>του  υλισμού  σαν  «νεκροί» </a:t>
            </a:r>
          </a:p>
          <a:p>
            <a:pPr marL="0" indent="0" algn="ctr">
              <a:lnSpc>
                <a:spcPct val="200000"/>
              </a:lnSpc>
              <a:buNone/>
            </a:pPr>
            <a:r>
              <a:rPr lang="el-GR" b="1" smtClean="0">
                <a:latin typeface="Gentium" pitchFamily="2" charset="-95"/>
              </a:rPr>
              <a:t> που  «η  καθιέρωσις  τους  λείπει».  </a:t>
            </a:r>
          </a:p>
          <a:p>
            <a:pPr marL="0" indent="0" algn="ctr">
              <a:lnSpc>
                <a:spcPct val="200000"/>
              </a:lnSpc>
              <a:buNone/>
            </a:pPr>
            <a:r>
              <a:rPr lang="el-GR" b="1" smtClean="0">
                <a:latin typeface="Gentium" pitchFamily="2" charset="-95"/>
              </a:rPr>
              <a:t>Ξένοι  για  την  εποχή  τους , διεξάγουν  έναν  αγώνα  ιερό ,  χωρίς  όμως  δικαίωση.</a:t>
            </a:r>
            <a:endParaRPr lang="en-GB" b="1" smtClean="0">
              <a:latin typeface="Gentium" pitchFamily="2" charset="-95"/>
            </a:endParaRPr>
          </a:p>
        </p:txBody>
      </p:sp>
    </p:spTree>
    <p:extLst>
      <p:ext uri="{BB962C8B-B14F-4D97-AF65-F5344CB8AC3E}">
        <p14:creationId xmlns:p14="http://schemas.microsoft.com/office/powerpoint/2010/main" val="67493553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1000"/>
                                        <p:tgtEl>
                                          <p:spTgt spid="5427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Ερμηνεία ποιήματος</a:t>
            </a:r>
            <a:endParaRPr lang="en-GB" b="1">
              <a:solidFill>
                <a:schemeClr val="bg1"/>
              </a:solidFill>
              <a:latin typeface="Devroye Unicode" pitchFamily="2" charset="0"/>
            </a:endParaRPr>
          </a:p>
        </p:txBody>
      </p:sp>
      <p:sp>
        <p:nvSpPr>
          <p:cNvPr id="2" name="Rectangle 1"/>
          <p:cNvSpPr/>
          <p:nvPr/>
        </p:nvSpPr>
        <p:spPr>
          <a:xfrm>
            <a:off x="323528" y="1484784"/>
            <a:ext cx="8496944" cy="5016758"/>
          </a:xfrm>
          <a:prstGeom prst="rect">
            <a:avLst/>
          </a:prstGeom>
        </p:spPr>
        <p:txBody>
          <a:bodyPr wrap="square">
            <a:spAutoFit/>
          </a:bodyPr>
          <a:lstStyle/>
          <a:p>
            <a:pPr algn="ctr">
              <a:lnSpc>
                <a:spcPct val="200000"/>
              </a:lnSpc>
            </a:pPr>
            <a:r>
              <a:rPr lang="el-GR" sz="3200" b="1">
                <a:latin typeface="Gentium" pitchFamily="2" charset="-95"/>
              </a:rPr>
              <a:t>Σ’  αυτούς  τους  ανθρώπους  </a:t>
            </a:r>
            <a:endParaRPr lang="el-GR" sz="3200" b="1" smtClean="0">
              <a:latin typeface="Gentium" pitchFamily="2" charset="-95"/>
            </a:endParaRPr>
          </a:p>
          <a:p>
            <a:pPr algn="ctr">
              <a:lnSpc>
                <a:spcPct val="200000"/>
              </a:lnSpc>
            </a:pPr>
            <a:r>
              <a:rPr lang="el-GR" sz="3200" b="1" smtClean="0">
                <a:latin typeface="Gentium" pitchFamily="2" charset="-95"/>
              </a:rPr>
              <a:t>συγκαταλέγεται  </a:t>
            </a:r>
            <a:r>
              <a:rPr lang="el-GR" sz="3200" b="1">
                <a:latin typeface="Gentium" pitchFamily="2" charset="-95"/>
              </a:rPr>
              <a:t>και  ο  ποιητής </a:t>
            </a:r>
          </a:p>
          <a:p>
            <a:pPr algn="ctr">
              <a:lnSpc>
                <a:spcPct val="200000"/>
              </a:lnSpc>
            </a:pPr>
            <a:r>
              <a:rPr lang="el-GR" sz="3200" b="1" smtClean="0">
                <a:latin typeface="Gentium" pitchFamily="2" charset="-95"/>
              </a:rPr>
              <a:t>ο  </a:t>
            </a:r>
            <a:r>
              <a:rPr lang="el-GR" sz="3200" b="1">
                <a:latin typeface="Gentium" pitchFamily="2" charset="-95"/>
              </a:rPr>
              <a:t>οποίος, γεμάτος  απαισιοδοξία ,  </a:t>
            </a:r>
            <a:endParaRPr lang="el-GR" sz="3200" b="1" smtClean="0">
              <a:latin typeface="Gentium" pitchFamily="2" charset="-95"/>
            </a:endParaRPr>
          </a:p>
          <a:p>
            <a:pPr algn="ctr">
              <a:lnSpc>
                <a:spcPct val="200000"/>
              </a:lnSpc>
            </a:pPr>
            <a:r>
              <a:rPr lang="el-GR" sz="3200" b="1" smtClean="0">
                <a:latin typeface="Gentium" pitchFamily="2" charset="-95"/>
              </a:rPr>
              <a:t>δεν  </a:t>
            </a:r>
            <a:r>
              <a:rPr lang="el-GR" sz="3200" b="1">
                <a:latin typeface="Gentium" pitchFamily="2" charset="-95"/>
              </a:rPr>
              <a:t>έχει  καμία  ελπίδα  </a:t>
            </a:r>
            <a:endParaRPr lang="el-GR" sz="3200" b="1" smtClean="0">
              <a:latin typeface="Gentium" pitchFamily="2" charset="-95"/>
            </a:endParaRPr>
          </a:p>
          <a:p>
            <a:pPr algn="ctr">
              <a:lnSpc>
                <a:spcPct val="200000"/>
              </a:lnSpc>
            </a:pPr>
            <a:r>
              <a:rPr lang="el-GR" sz="3200" b="1" smtClean="0">
                <a:latin typeface="Gentium" pitchFamily="2" charset="-95"/>
              </a:rPr>
              <a:t>για  </a:t>
            </a:r>
            <a:r>
              <a:rPr lang="el-GR" sz="3200" b="1">
                <a:latin typeface="Gentium" pitchFamily="2" charset="-95"/>
              </a:rPr>
              <a:t>το  αποτέλεσμα  του  αγώνα  του.</a:t>
            </a:r>
          </a:p>
        </p:txBody>
      </p:sp>
    </p:spTree>
    <p:extLst>
      <p:ext uri="{BB962C8B-B14F-4D97-AF65-F5344CB8AC3E}">
        <p14:creationId xmlns:p14="http://schemas.microsoft.com/office/powerpoint/2010/main" val="426391894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randombar(horizontal)">
                                      <p:cBhvr>
                                        <p:cTn id="7" dur="1000"/>
                                        <p:tgtEl>
                                          <p:spTgt spid="542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rgbClr val="C00000"/>
                </a:solidFill>
                <a:latin typeface="Devroye Unicode" pitchFamily="2" charset="0"/>
              </a:rPr>
              <a:t>Η αντίφαση του ποιήματος</a:t>
            </a:r>
            <a:endParaRPr lang="en-GB" b="1">
              <a:solidFill>
                <a:srgbClr val="C00000"/>
              </a:solidFill>
              <a:latin typeface="Devroye Unicode" pitchFamily="2" charset="0"/>
            </a:endParaRPr>
          </a:p>
        </p:txBody>
      </p:sp>
      <p:sp>
        <p:nvSpPr>
          <p:cNvPr id="3" name="Rectangle 2"/>
          <p:cNvSpPr txBox="1">
            <a:spLocks noChangeArrowheads="1"/>
          </p:cNvSpPr>
          <p:nvPr/>
        </p:nvSpPr>
        <p:spPr>
          <a:xfrm>
            <a:off x="611560" y="2904784"/>
            <a:ext cx="8229600" cy="189236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200000"/>
              </a:lnSpc>
              <a:defRPr/>
            </a:pPr>
            <a:r>
              <a:rPr lang="el-GR" sz="3600" b="1" smtClean="0">
                <a:latin typeface="Gentium" pitchFamily="2" charset="-95"/>
              </a:rPr>
              <a:t>Η  αντίφαση  ανάμεσα  στο  Άγαλμα  </a:t>
            </a:r>
          </a:p>
          <a:p>
            <a:pPr>
              <a:lnSpc>
                <a:spcPct val="200000"/>
              </a:lnSpc>
              <a:defRPr/>
            </a:pPr>
            <a:r>
              <a:rPr lang="el-GR" sz="3600" b="1" smtClean="0">
                <a:latin typeface="Gentium" pitchFamily="2" charset="-95"/>
              </a:rPr>
              <a:t>και  στο  ιδανικό  της  Ελευθερίας.</a:t>
            </a:r>
            <a:endParaRPr lang="en-GB" sz="3600" b="1">
              <a:latin typeface="Gentium" pitchFamily="2" charset="-95"/>
            </a:endParaRPr>
          </a:p>
        </p:txBody>
      </p:sp>
    </p:spTree>
    <p:extLst>
      <p:ext uri="{BB962C8B-B14F-4D97-AF65-F5344CB8AC3E}">
        <p14:creationId xmlns:p14="http://schemas.microsoft.com/office/powerpoint/2010/main" val="3386954323"/>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1000" fill="hold"/>
                                        <p:tgtEl>
                                          <p:spTgt spid="54274"/>
                                        </p:tgtEl>
                                        <p:attrNameLst>
                                          <p:attrName>style.color</p:attrName>
                                        </p:attrNameLst>
                                      </p:cBhvr>
                                      <p:to>
                                        <a:srgbClr val="FFFFFF"/>
                                      </p:to>
                                    </p:animClr>
                                  </p:childTnLst>
                                </p:cTn>
                              </p:par>
                              <p:par>
                                <p:cTn id="7" presetID="21" presetClass="entr" presetSubtype="1"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heel(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Η αντίφαση του ποιήματος</a:t>
            </a:r>
            <a:endParaRPr lang="en-GB" b="1">
              <a:solidFill>
                <a:schemeClr val="bg1"/>
              </a:solidFill>
              <a:latin typeface="Devroye Unicode" pitchFamily="2" charset="0"/>
            </a:endParaRPr>
          </a:p>
        </p:txBody>
      </p:sp>
      <p:sp>
        <p:nvSpPr>
          <p:cNvPr id="4" name="Rectangle 3"/>
          <p:cNvSpPr>
            <a:spLocks noGrp="1" noChangeArrowheads="1"/>
          </p:cNvSpPr>
          <p:nvPr>
            <p:ph idx="1"/>
          </p:nvPr>
        </p:nvSpPr>
        <p:spPr>
          <a:xfrm>
            <a:off x="457200" y="1600200"/>
            <a:ext cx="8229600" cy="4525963"/>
          </a:xfrm>
        </p:spPr>
        <p:txBody>
          <a:bodyPr/>
          <a:lstStyle/>
          <a:p>
            <a:pPr marL="0" indent="0" algn="ctr">
              <a:buNone/>
            </a:pPr>
            <a:r>
              <a:rPr lang="el-GR" b="1" smtClean="0">
                <a:latin typeface="Gentium" pitchFamily="2" charset="-95"/>
              </a:rPr>
              <a:t>Το  άγαλμα  της  Ελευθερίας  </a:t>
            </a:r>
          </a:p>
          <a:p>
            <a:pPr marL="0" indent="0" algn="ctr">
              <a:buNone/>
            </a:pPr>
            <a:r>
              <a:rPr lang="el-GR" b="1" smtClean="0">
                <a:latin typeface="Gentium" pitchFamily="2" charset="-95"/>
              </a:rPr>
              <a:t>«φωτίζει  τον  κόσμο» </a:t>
            </a:r>
          </a:p>
          <a:p>
            <a:pPr marL="0" indent="0" algn="ctr">
              <a:buNone/>
            </a:pPr>
            <a:r>
              <a:rPr lang="el-GR" b="1" smtClean="0">
                <a:latin typeface="Gentium" pitchFamily="2" charset="-95"/>
              </a:rPr>
              <a:t>και  το  φως  του  είναι  πνευματικό  και  ιερό. </a:t>
            </a:r>
          </a:p>
          <a:p>
            <a:pPr marL="0" indent="0" algn="ctr">
              <a:buNone/>
            </a:pPr>
            <a:r>
              <a:rPr lang="el-GR" b="1" smtClean="0">
                <a:latin typeface="Gentium" pitchFamily="2" charset="-95"/>
              </a:rPr>
              <a:t> </a:t>
            </a:r>
          </a:p>
          <a:p>
            <a:pPr marL="0" indent="0" algn="ctr">
              <a:buNone/>
            </a:pPr>
            <a:r>
              <a:rPr lang="el-GR" b="1" smtClean="0">
                <a:latin typeface="Gentium" pitchFamily="2" charset="-95"/>
              </a:rPr>
              <a:t>Στέκεται  σε  περίοπτη  θέση  για  να  θυμίζει  στους  ανθρώπους  τις  αξίες  της  ζωής  και  τα  ιδανικά  τους.</a:t>
            </a:r>
            <a:endParaRPr lang="en-GB" b="1" smtClean="0">
              <a:latin typeface="Gentium" pitchFamily="2" charset="-95"/>
            </a:endParaRPr>
          </a:p>
        </p:txBody>
      </p:sp>
    </p:spTree>
    <p:extLst>
      <p:ext uri="{BB962C8B-B14F-4D97-AF65-F5344CB8AC3E}">
        <p14:creationId xmlns:p14="http://schemas.microsoft.com/office/powerpoint/2010/main" val="92422743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1000" fill="hold"/>
                                        <p:tgtEl>
                                          <p:spTgt spid="54274"/>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74617" y="1772816"/>
            <a:ext cx="8856984"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l-GR" b="1" smtClean="0">
                <a:latin typeface="Gentium" pitchFamily="2" charset="-95"/>
              </a:rPr>
              <a:t>Εν τούτοις,  αντί  να  σκορπίζει  το  πνευματικό  φως  στην  ανθρωπότητα,</a:t>
            </a:r>
          </a:p>
          <a:p>
            <a:pPr marL="0" indent="0" algn="ctr">
              <a:lnSpc>
                <a:spcPct val="150000"/>
              </a:lnSpc>
              <a:buNone/>
            </a:pPr>
            <a:r>
              <a:rPr lang="el-GR" b="1" smtClean="0">
                <a:latin typeface="Gentium" pitchFamily="2" charset="-95"/>
              </a:rPr>
              <a:t> έχει  καταντήσει  να  τυφλώνει  με  το  φως  του , να  αποτελεί  εμπορεύσιμο  προϊόν  </a:t>
            </a:r>
          </a:p>
          <a:p>
            <a:pPr marL="0" indent="0" algn="ctr">
              <a:lnSpc>
                <a:spcPct val="150000"/>
              </a:lnSpc>
              <a:buNone/>
            </a:pPr>
            <a:r>
              <a:rPr lang="el-GR" b="1" smtClean="0">
                <a:latin typeface="Gentium" pitchFamily="2" charset="-95"/>
              </a:rPr>
              <a:t>και  να  εκτιμάται  με  βάση  </a:t>
            </a:r>
          </a:p>
          <a:p>
            <a:pPr marL="0" indent="0" algn="ctr">
              <a:lnSpc>
                <a:spcPct val="150000"/>
              </a:lnSpc>
              <a:buNone/>
            </a:pPr>
            <a:r>
              <a:rPr lang="el-GR" b="1" smtClean="0">
                <a:latin typeface="Gentium" pitchFamily="2" charset="-95"/>
              </a:rPr>
              <a:t>την  αξία  του  μετάλλου   του.</a:t>
            </a:r>
          </a:p>
          <a:p>
            <a:pPr algn="ctr">
              <a:lnSpc>
                <a:spcPct val="150000"/>
              </a:lnSpc>
              <a:buFontTx/>
              <a:buNone/>
            </a:pPr>
            <a:r>
              <a:rPr lang="el-GR" b="1" smtClean="0">
                <a:latin typeface="Gentium" pitchFamily="2" charset="-95"/>
              </a:rPr>
              <a:t>  </a:t>
            </a:r>
            <a:endParaRPr lang="en-GB" b="1" smtClean="0">
              <a:latin typeface="Gentium" pitchFamily="2" charset="-95"/>
            </a:endParaRPr>
          </a:p>
        </p:txBody>
      </p:sp>
      <p:sp>
        <p:nvSpPr>
          <p:cNvPr id="6"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Η αντίφαση του ποιήματος</a:t>
            </a:r>
            <a:endParaRPr lang="en-GB" b="1">
              <a:solidFill>
                <a:schemeClr val="bg1"/>
              </a:solidFill>
              <a:latin typeface="Devroye Unicode" pitchFamily="2" charset="0"/>
            </a:endParaRPr>
          </a:p>
        </p:txBody>
      </p:sp>
    </p:spTree>
    <p:extLst>
      <p:ext uri="{BB962C8B-B14F-4D97-AF65-F5344CB8AC3E}">
        <p14:creationId xmlns:p14="http://schemas.microsoft.com/office/powerpoint/2010/main" val="39132856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 name="Rectangle 3"/>
          <p:cNvSpPr txBox="1">
            <a:spLocks noChangeArrowheads="1"/>
          </p:cNvSpPr>
          <p:nvPr/>
        </p:nvSpPr>
        <p:spPr>
          <a:xfrm>
            <a:off x="179512" y="1556792"/>
            <a:ext cx="8856984"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l-GR" b="1" smtClean="0">
                <a:latin typeface="Gentium" pitchFamily="2" charset="-95"/>
              </a:rPr>
              <a:t>Έτσι,  </a:t>
            </a:r>
            <a:r>
              <a:rPr lang="el-GR" b="1">
                <a:latin typeface="Gentium" pitchFamily="2" charset="-95"/>
              </a:rPr>
              <a:t>ανάμεσα  στον  τίτλο  και  στο περιεχόμενο  του  ποιήματος  δημιουργείται  αντίθεση  </a:t>
            </a:r>
            <a:endParaRPr lang="el-GR" b="1" smtClean="0">
              <a:latin typeface="Gentium" pitchFamily="2" charset="-95"/>
            </a:endParaRPr>
          </a:p>
          <a:p>
            <a:pPr marL="0" indent="0" algn="ctr">
              <a:lnSpc>
                <a:spcPct val="150000"/>
              </a:lnSpc>
              <a:buNone/>
            </a:pPr>
            <a:r>
              <a:rPr lang="el-GR" b="1" smtClean="0">
                <a:latin typeface="Gentium" pitchFamily="2" charset="-95"/>
              </a:rPr>
              <a:t>και  </a:t>
            </a:r>
            <a:r>
              <a:rPr lang="el-GR" b="1">
                <a:latin typeface="Gentium" pitchFamily="2" charset="-95"/>
              </a:rPr>
              <a:t>ισχυρή  αντίφαση </a:t>
            </a:r>
            <a:r>
              <a:rPr lang="el-GR" b="1" smtClean="0">
                <a:latin typeface="Gentium" pitchFamily="2" charset="-95"/>
              </a:rPr>
              <a:t> </a:t>
            </a:r>
          </a:p>
          <a:p>
            <a:pPr marL="0" indent="0" algn="ctr">
              <a:lnSpc>
                <a:spcPct val="150000"/>
              </a:lnSpc>
              <a:buNone/>
            </a:pPr>
            <a:r>
              <a:rPr lang="el-GR" b="1" smtClean="0">
                <a:latin typeface="Gentium" pitchFamily="2" charset="-95"/>
              </a:rPr>
              <a:t>που  </a:t>
            </a:r>
            <a:r>
              <a:rPr lang="el-GR" b="1">
                <a:latin typeface="Gentium" pitchFamily="2" charset="-95"/>
              </a:rPr>
              <a:t>εντείνουν  την  τραγικότητα  της  κατάστασης  και  κάνουν  πιο  έκδηλο  το  σαρκασμό  </a:t>
            </a:r>
            <a:endParaRPr lang="el-GR" b="1" smtClean="0">
              <a:latin typeface="Gentium" pitchFamily="2" charset="-95"/>
            </a:endParaRPr>
          </a:p>
          <a:p>
            <a:pPr marL="0" indent="0" algn="ctr">
              <a:lnSpc>
                <a:spcPct val="150000"/>
              </a:lnSpc>
              <a:buNone/>
            </a:pPr>
            <a:r>
              <a:rPr lang="el-GR" b="1" smtClean="0">
                <a:latin typeface="Gentium" pitchFamily="2" charset="-95"/>
              </a:rPr>
              <a:t>και  </a:t>
            </a:r>
            <a:r>
              <a:rPr lang="el-GR" b="1">
                <a:latin typeface="Gentium" pitchFamily="2" charset="-95"/>
              </a:rPr>
              <a:t>την  ειρωνεία  του  ποιητή.</a:t>
            </a:r>
            <a:endParaRPr lang="en-GB" b="1">
              <a:latin typeface="Gentium" pitchFamily="2" charset="-95"/>
            </a:endParaRPr>
          </a:p>
          <a:p>
            <a:pPr marL="0" indent="0" algn="ctr">
              <a:lnSpc>
                <a:spcPct val="150000"/>
              </a:lnSpc>
              <a:buNone/>
            </a:pPr>
            <a:endParaRPr lang="en-GB" b="1" smtClean="0">
              <a:latin typeface="Gentium" pitchFamily="2" charset="-95"/>
            </a:endParaRPr>
          </a:p>
        </p:txBody>
      </p:sp>
      <p:sp>
        <p:nvSpPr>
          <p:cNvPr id="6"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Η αντίφαση του ποιήματος</a:t>
            </a:r>
            <a:endParaRPr lang="en-GB" b="1">
              <a:solidFill>
                <a:schemeClr val="bg1"/>
              </a:solidFill>
              <a:latin typeface="Devroye Unicode" pitchFamily="2" charset="0"/>
            </a:endParaRPr>
          </a:p>
        </p:txBody>
      </p:sp>
    </p:spTree>
    <p:extLst>
      <p:ext uri="{BB962C8B-B14F-4D97-AF65-F5344CB8AC3E}">
        <p14:creationId xmlns:p14="http://schemas.microsoft.com/office/powerpoint/2010/main" val="230256299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8"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14"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horizontal)">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Εκφραστικά μέσα</a:t>
            </a:r>
            <a:endParaRPr lang="en-GB" b="1">
              <a:solidFill>
                <a:schemeClr val="bg1"/>
              </a:solidFill>
              <a:latin typeface="Devroye Unicode" pitchFamily="2" charset="0"/>
            </a:endParaRPr>
          </a:p>
        </p:txBody>
      </p:sp>
      <p:sp>
        <p:nvSpPr>
          <p:cNvPr id="5" name="Rectangle 3"/>
          <p:cNvSpPr txBox="1">
            <a:spLocks noChangeArrowheads="1"/>
          </p:cNvSpPr>
          <p:nvPr/>
        </p:nvSpPr>
        <p:spPr>
          <a:xfrm>
            <a:off x="179512" y="1556792"/>
            <a:ext cx="8856984" cy="48245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l-GR" b="1" smtClean="0">
                <a:latin typeface="Gentium" pitchFamily="2" charset="-95"/>
              </a:rPr>
              <a:t>Μεταφορικές  χρήσεις </a:t>
            </a:r>
            <a:r>
              <a:rPr lang="el-GR" b="1">
                <a:latin typeface="Gentium" pitchFamily="2" charset="-95"/>
              </a:rPr>
              <a:t>ρημάτων,  </a:t>
            </a:r>
            <a:r>
              <a:rPr lang="el-GR" b="1" smtClean="0">
                <a:latin typeface="Gentium" pitchFamily="2" charset="-95"/>
              </a:rPr>
              <a:t> </a:t>
            </a:r>
          </a:p>
          <a:p>
            <a:pPr marL="0" indent="0" algn="ctr">
              <a:lnSpc>
                <a:spcPct val="150000"/>
              </a:lnSpc>
              <a:buNone/>
            </a:pPr>
            <a:r>
              <a:rPr lang="el-GR" b="1" smtClean="0">
                <a:latin typeface="Gentium" pitchFamily="2" charset="-95"/>
              </a:rPr>
              <a:t>«</a:t>
            </a:r>
            <a:r>
              <a:rPr lang="el-GR" b="1">
                <a:latin typeface="Gentium" pitchFamily="2" charset="-95"/>
              </a:rPr>
              <a:t>σχίζει»,  «δαγκάνει» </a:t>
            </a:r>
            <a:r>
              <a:rPr lang="el-GR" b="1" smtClean="0">
                <a:latin typeface="Gentium" pitchFamily="2" charset="-95"/>
              </a:rPr>
              <a:t>.  </a:t>
            </a:r>
          </a:p>
          <a:p>
            <a:pPr marL="0" indent="0" algn="ctr">
              <a:lnSpc>
                <a:spcPct val="150000"/>
              </a:lnSpc>
              <a:buNone/>
            </a:pPr>
            <a:r>
              <a:rPr lang="el-GR" b="1" smtClean="0">
                <a:latin typeface="Gentium" pitchFamily="2" charset="-95"/>
              </a:rPr>
              <a:t>Δηκτικό  </a:t>
            </a:r>
            <a:r>
              <a:rPr lang="el-GR" b="1">
                <a:latin typeface="Gentium" pitchFamily="2" charset="-95"/>
              </a:rPr>
              <a:t>παιχνίδισμα  </a:t>
            </a:r>
            <a:r>
              <a:rPr lang="el-GR" b="1" smtClean="0">
                <a:latin typeface="Gentium" pitchFamily="2" charset="-95"/>
              </a:rPr>
              <a:t>κυριολεξίας  </a:t>
            </a:r>
            <a:r>
              <a:rPr lang="el-GR" b="1">
                <a:latin typeface="Gentium" pitchFamily="2" charset="-95"/>
              </a:rPr>
              <a:t>και  </a:t>
            </a:r>
            <a:r>
              <a:rPr lang="el-GR" b="1" smtClean="0">
                <a:latin typeface="Gentium" pitchFamily="2" charset="-95"/>
              </a:rPr>
              <a:t>μεταφοράς</a:t>
            </a:r>
          </a:p>
          <a:p>
            <a:pPr marL="0" indent="0" algn="ctr">
              <a:lnSpc>
                <a:spcPct val="150000"/>
              </a:lnSpc>
              <a:buNone/>
            </a:pPr>
            <a:r>
              <a:rPr lang="el-GR" b="1" smtClean="0">
                <a:latin typeface="Gentium" pitchFamily="2" charset="-95"/>
              </a:rPr>
              <a:t>που </a:t>
            </a:r>
            <a:r>
              <a:rPr lang="el-GR" b="1">
                <a:latin typeface="Gentium" pitchFamily="2" charset="-95"/>
              </a:rPr>
              <a:t>δίνει  μια  άλλη  διάσταση  στο  άγαλμα  και  στο  νόημα  της  </a:t>
            </a:r>
            <a:r>
              <a:rPr lang="el-GR" b="1" smtClean="0">
                <a:latin typeface="Gentium" pitchFamily="2" charset="-95"/>
              </a:rPr>
              <a:t>Ελευθερίας </a:t>
            </a:r>
            <a:r>
              <a:rPr lang="el-GR" b="1">
                <a:latin typeface="Gentium" pitchFamily="2" charset="-95"/>
              </a:rPr>
              <a:t>,  </a:t>
            </a:r>
            <a:endParaRPr lang="el-GR" b="1" smtClean="0">
              <a:latin typeface="Gentium" pitchFamily="2" charset="-95"/>
            </a:endParaRPr>
          </a:p>
          <a:p>
            <a:pPr marL="0" indent="0" algn="ctr">
              <a:lnSpc>
                <a:spcPct val="150000"/>
              </a:lnSpc>
              <a:buNone/>
            </a:pPr>
            <a:r>
              <a:rPr lang="el-GR" b="1" smtClean="0">
                <a:latin typeface="Gentium" pitchFamily="2" charset="-95"/>
              </a:rPr>
              <a:t>η  </a:t>
            </a:r>
            <a:r>
              <a:rPr lang="el-GR" b="1">
                <a:latin typeface="Gentium" pitchFamily="2" charset="-95"/>
              </a:rPr>
              <a:t>οποία  δεν  είναι  πια  ουσία  αλλά  μόνο  </a:t>
            </a:r>
            <a:r>
              <a:rPr lang="el-GR" b="1" smtClean="0">
                <a:latin typeface="Gentium" pitchFamily="2" charset="-95"/>
              </a:rPr>
              <a:t>σχήμα.</a:t>
            </a:r>
            <a:endParaRPr lang="en-GB" b="1">
              <a:latin typeface="Gentium" pitchFamily="2" charset="-95"/>
            </a:endParaRPr>
          </a:p>
          <a:p>
            <a:pPr marL="0" indent="0" algn="ctr">
              <a:lnSpc>
                <a:spcPct val="150000"/>
              </a:lnSpc>
              <a:buNone/>
            </a:pPr>
            <a:endParaRPr lang="en-GB" b="1" smtClean="0">
              <a:latin typeface="Gentium" pitchFamily="2" charset="-95"/>
            </a:endParaRPr>
          </a:p>
        </p:txBody>
      </p:sp>
    </p:spTree>
    <p:extLst>
      <p:ext uri="{BB962C8B-B14F-4D97-AF65-F5344CB8AC3E}">
        <p14:creationId xmlns:p14="http://schemas.microsoft.com/office/powerpoint/2010/main" val="408938862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1000"/>
                                        <p:tgtEl>
                                          <p:spTgt spid="5427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calcmode="lin" valueType="num">
                                      <p:cBhvr additive="base">
                                        <p:cTn id="10"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1" dur="1000" fill="hold"/>
                                        <p:tgtEl>
                                          <p:spTgt spid="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whoosh.wav"/>
                                        </p:tgtEl>
                                      </p:cMediaNode>
                                    </p:audio>
                                  </p:subTnLst>
                                </p:cTn>
                              </p:par>
                              <p:par>
                                <p:cTn id="12" presetID="2" presetClass="entr" presetSubtype="8" fill="hold" grpId="0" nodeType="with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additive="base">
                                        <p:cTn id="14"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par>
                                <p:cTn id="16" presetID="2" presetClass="entr" presetSubtype="8"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2" presetClass="entr" presetSubtype="8"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additive="base">
                                        <p:cTn id="22"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par>
                                <p:cTn id="24" presetID="2" presetClass="entr" presetSubtype="8" fill="hold" grpId="0"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95536" y="116632"/>
            <a:ext cx="8229600" cy="1143000"/>
          </a:xfrm>
        </p:spPr>
        <p:txBody>
          <a:bodyPr>
            <a:normAutofit/>
          </a:bodyPr>
          <a:lstStyle/>
          <a:p>
            <a:pPr fontAlgn="auto">
              <a:spcAft>
                <a:spcPts val="0"/>
              </a:spcAft>
              <a:defRPr/>
            </a:pPr>
            <a:r>
              <a:rPr lang="el-GR" b="1" smtClean="0">
                <a:solidFill>
                  <a:schemeClr val="bg1"/>
                </a:solidFill>
                <a:latin typeface="Devroye Unicode" pitchFamily="2" charset="0"/>
              </a:rPr>
              <a:t>Εκφραστικά μέσα</a:t>
            </a:r>
            <a:endParaRPr lang="en-GB" b="1">
              <a:solidFill>
                <a:schemeClr val="bg1"/>
              </a:solidFill>
              <a:latin typeface="Devroye Unicode" pitchFamily="2" charset="0"/>
            </a:endParaRPr>
          </a:p>
        </p:txBody>
      </p:sp>
      <p:sp>
        <p:nvSpPr>
          <p:cNvPr id="4" name="Rectangle 3"/>
          <p:cNvSpPr>
            <a:spLocks noGrp="1" noChangeArrowheads="1"/>
          </p:cNvSpPr>
          <p:nvPr>
            <p:ph idx="1"/>
          </p:nvPr>
        </p:nvSpPr>
        <p:spPr>
          <a:xfrm>
            <a:off x="107504" y="1484784"/>
            <a:ext cx="9036496" cy="4525963"/>
          </a:xfrm>
        </p:spPr>
        <p:txBody>
          <a:bodyPr>
            <a:noAutofit/>
          </a:bodyPr>
          <a:lstStyle/>
          <a:p>
            <a:pPr marL="109728" indent="0" algn="ctr" fontAlgn="auto">
              <a:lnSpc>
                <a:spcPct val="150000"/>
              </a:lnSpc>
              <a:spcAft>
                <a:spcPts val="0"/>
              </a:spcAft>
              <a:buNone/>
              <a:defRPr/>
            </a:pPr>
            <a:r>
              <a:rPr lang="el-GR" b="1" smtClean="0">
                <a:latin typeface="Gentium" pitchFamily="2" charset="-95"/>
              </a:rPr>
              <a:t>Σημαντική  </a:t>
            </a:r>
            <a:r>
              <a:rPr lang="el-GR" b="1">
                <a:latin typeface="Gentium" pitchFamily="2" charset="-95"/>
              </a:rPr>
              <a:t>είναι  και  η  χρήση  </a:t>
            </a:r>
            <a:endParaRPr lang="el-GR" b="1" smtClean="0">
              <a:latin typeface="Gentium" pitchFamily="2" charset="-95"/>
            </a:endParaRPr>
          </a:p>
          <a:p>
            <a:pPr marL="109728" indent="0" algn="ctr" fontAlgn="auto">
              <a:lnSpc>
                <a:spcPct val="150000"/>
              </a:lnSpc>
              <a:spcAft>
                <a:spcPts val="0"/>
              </a:spcAft>
              <a:buNone/>
              <a:defRPr/>
            </a:pPr>
            <a:r>
              <a:rPr lang="el-GR" b="1" smtClean="0">
                <a:latin typeface="Gentium" pitchFamily="2" charset="-95"/>
              </a:rPr>
              <a:t>της  </a:t>
            </a:r>
            <a:r>
              <a:rPr lang="el-GR" b="1">
                <a:latin typeface="Gentium" pitchFamily="2" charset="-95"/>
              </a:rPr>
              <a:t>παρομοίωσης  </a:t>
            </a:r>
            <a:r>
              <a:rPr lang="el-GR" b="1" smtClean="0">
                <a:latin typeface="Gentium" pitchFamily="2" charset="-95"/>
              </a:rPr>
              <a:t>όπου  η  Ελευθερία  </a:t>
            </a:r>
            <a:r>
              <a:rPr lang="el-GR" b="1">
                <a:latin typeface="Gentium" pitchFamily="2" charset="-95"/>
              </a:rPr>
              <a:t>παρομοιάζεται  </a:t>
            </a:r>
            <a:r>
              <a:rPr lang="el-GR" b="1" smtClean="0">
                <a:latin typeface="Gentium" pitchFamily="2" charset="-95"/>
              </a:rPr>
              <a:t>με  </a:t>
            </a:r>
            <a:r>
              <a:rPr lang="el-GR" b="1">
                <a:latin typeface="Gentium" pitchFamily="2" charset="-95"/>
              </a:rPr>
              <a:t>το  πορτρέτο  του   </a:t>
            </a:r>
            <a:r>
              <a:rPr lang="en-GB" b="1">
                <a:latin typeface="Gentium" pitchFamily="2" charset="-95"/>
              </a:rPr>
              <a:t>Dorian  </a:t>
            </a:r>
            <a:r>
              <a:rPr lang="en-GB" b="1" smtClean="0">
                <a:latin typeface="Gentium" pitchFamily="2" charset="-95"/>
              </a:rPr>
              <a:t>Gray</a:t>
            </a:r>
            <a:r>
              <a:rPr lang="el-GR" b="1" smtClean="0">
                <a:latin typeface="Gentium" pitchFamily="2" charset="-95"/>
              </a:rPr>
              <a:t>.</a:t>
            </a:r>
            <a:endParaRPr lang="el-GR" b="1">
              <a:latin typeface="Gentium" pitchFamily="2" charset="-95"/>
            </a:endParaRPr>
          </a:p>
          <a:p>
            <a:pPr marL="109728" indent="0" algn="ctr" fontAlgn="auto">
              <a:lnSpc>
                <a:spcPct val="150000"/>
              </a:lnSpc>
              <a:spcAft>
                <a:spcPts val="0"/>
              </a:spcAft>
              <a:buNone/>
              <a:defRPr/>
            </a:pPr>
            <a:r>
              <a:rPr lang="el-GR" b="1">
                <a:latin typeface="Gentium" pitchFamily="2" charset="-95"/>
              </a:rPr>
              <a:t>Με  </a:t>
            </a:r>
            <a:r>
              <a:rPr lang="el-GR" b="1" smtClean="0">
                <a:latin typeface="Gentium" pitchFamily="2" charset="-95"/>
              </a:rPr>
              <a:t>αυτήν ο  ποιητής θέλει  </a:t>
            </a:r>
            <a:r>
              <a:rPr lang="el-GR" b="1">
                <a:latin typeface="Gentium" pitchFamily="2" charset="-95"/>
              </a:rPr>
              <a:t>να  δείξει  το  μέγεθος  της  διαφθοράς  και  της  σήψης  </a:t>
            </a:r>
            <a:endParaRPr lang="el-GR" b="1" smtClean="0">
              <a:latin typeface="Gentium" pitchFamily="2" charset="-95"/>
            </a:endParaRPr>
          </a:p>
          <a:p>
            <a:pPr marL="109728" indent="0" algn="ctr" fontAlgn="auto">
              <a:lnSpc>
                <a:spcPct val="150000"/>
              </a:lnSpc>
              <a:spcAft>
                <a:spcPts val="0"/>
              </a:spcAft>
              <a:buNone/>
              <a:defRPr/>
            </a:pPr>
            <a:r>
              <a:rPr lang="el-GR" b="1" smtClean="0">
                <a:latin typeface="Gentium" pitchFamily="2" charset="-95"/>
              </a:rPr>
              <a:t>που  </a:t>
            </a:r>
            <a:r>
              <a:rPr lang="el-GR" b="1">
                <a:latin typeface="Gentium" pitchFamily="2" charset="-95"/>
              </a:rPr>
              <a:t>έχει  υποστεί  η  </a:t>
            </a:r>
            <a:r>
              <a:rPr lang="el-GR" b="1" smtClean="0">
                <a:latin typeface="Gentium" pitchFamily="2" charset="-95"/>
              </a:rPr>
              <a:t>Ελευθερία </a:t>
            </a:r>
            <a:endParaRPr lang="el-GR" b="1">
              <a:latin typeface="Gentium" pitchFamily="2" charset="-95"/>
            </a:endParaRPr>
          </a:p>
        </p:txBody>
      </p:sp>
    </p:spTree>
    <p:extLst>
      <p:ext uri="{BB962C8B-B14F-4D97-AF65-F5344CB8AC3E}">
        <p14:creationId xmlns:p14="http://schemas.microsoft.com/office/powerpoint/2010/main" val="1890030070"/>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ipe(left)">
                                      <p:cBhvr>
                                        <p:cTn id="7" dur="1000"/>
                                        <p:tgtEl>
                                          <p:spTgt spid="5427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1" dur="10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3" name="whoosh.wav"/>
                                        </p:tgtEl>
                                      </p:cMediaNode>
                                    </p:audio>
                                  </p:subTnLst>
                                </p:cTn>
                              </p:par>
                              <p:par>
                                <p:cTn id="12" presetID="2" presetClass="entr" presetSubtype="8"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par>
                                <p:cTn id="16" presetID="2" presetClass="entr" presetSubtype="8"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par>
                                <p:cTn id="20" presetID="2" presetClass="entr" presetSubtype="8"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89756" y="142560"/>
            <a:ext cx="8964488" cy="6740307"/>
          </a:xfrm>
          <a:prstGeom prst="rect">
            <a:avLst/>
          </a:prstGeom>
        </p:spPr>
        <p:txBody>
          <a:bodyPr wrap="square">
            <a:spAutoFit/>
          </a:bodyPr>
          <a:lstStyle/>
          <a:p>
            <a:pPr algn="ctr">
              <a:lnSpc>
                <a:spcPct val="200000"/>
              </a:lnSpc>
            </a:pPr>
            <a:r>
              <a:rPr lang="el-GR" sz="2400" b="1" smtClean="0">
                <a:latin typeface="Gentium" pitchFamily="2" charset="-95"/>
              </a:rPr>
              <a:t>Ο Κώστας Καρυωτάκης </a:t>
            </a:r>
          </a:p>
          <a:p>
            <a:pPr algn="ctr">
              <a:lnSpc>
                <a:spcPct val="200000"/>
              </a:lnSpc>
            </a:pPr>
            <a:r>
              <a:rPr lang="el-GR" sz="2400" b="1" smtClean="0">
                <a:latin typeface="Gentium" pitchFamily="2" charset="-95"/>
              </a:rPr>
              <a:t>γεννήθηκε στην </a:t>
            </a:r>
            <a:r>
              <a:rPr lang="el-GR" sz="2400" b="1" smtClean="0">
                <a:latin typeface="Gentium" pitchFamily="2" charset="-95"/>
                <a:hlinkClick r:id="rId3" action="ppaction://hlinkfile" tooltip="Τρίπολη Αρκαδίας"/>
              </a:rPr>
              <a:t>Τρίπολη</a:t>
            </a:r>
            <a:r>
              <a:rPr lang="el-GR" sz="2400" b="1" smtClean="0">
                <a:latin typeface="Gentium" pitchFamily="2" charset="-95"/>
              </a:rPr>
              <a:t> στις </a:t>
            </a:r>
            <a:r>
              <a:rPr lang="el-GR" sz="2400" b="1" smtClean="0">
                <a:latin typeface="Gentium" pitchFamily="2" charset="-95"/>
                <a:hlinkClick r:id="rId4" action="ppaction://hlinkfile" tooltip="30 Οκτωβρίου"/>
              </a:rPr>
              <a:t>30 Οκτωβρίου</a:t>
            </a:r>
            <a:r>
              <a:rPr lang="el-GR" sz="2400" b="1" smtClean="0">
                <a:latin typeface="Gentium" pitchFamily="2" charset="-95"/>
              </a:rPr>
              <a:t> </a:t>
            </a:r>
            <a:r>
              <a:rPr lang="el-GR" sz="2400" b="1" smtClean="0">
                <a:latin typeface="Gentium" pitchFamily="2" charset="-95"/>
                <a:hlinkClick r:id="rId5" action="ppaction://hlinkfile" tooltip="1896"/>
              </a:rPr>
              <a:t>1896</a:t>
            </a:r>
            <a:r>
              <a:rPr lang="el-GR" sz="2400" b="1" smtClean="0">
                <a:latin typeface="Gentium" pitchFamily="2" charset="-95"/>
              </a:rPr>
              <a:t> </a:t>
            </a:r>
          </a:p>
          <a:p>
            <a:pPr algn="ctr">
              <a:lnSpc>
                <a:spcPct val="200000"/>
              </a:lnSpc>
            </a:pPr>
            <a:r>
              <a:rPr lang="el-GR" sz="2400" b="1" smtClean="0">
                <a:latin typeface="Gentium" pitchFamily="2" charset="-95"/>
              </a:rPr>
              <a:t>και αυτοκτόνησε στην </a:t>
            </a:r>
            <a:r>
              <a:rPr lang="el-GR" sz="2400" b="1" smtClean="0">
                <a:latin typeface="Gentium" pitchFamily="2" charset="-95"/>
                <a:hlinkClick r:id="rId6" action="ppaction://hlinkfile" tooltip="Πρέβεζα"/>
              </a:rPr>
              <a:t>Πρέβεζα</a:t>
            </a:r>
            <a:r>
              <a:rPr lang="el-GR" sz="2400" b="1" smtClean="0">
                <a:latin typeface="Gentium" pitchFamily="2" charset="-95"/>
              </a:rPr>
              <a:t> το απόγευμα της 21ης Ιουλίου </a:t>
            </a:r>
            <a:r>
              <a:rPr lang="el-GR" sz="2400" b="1" smtClean="0">
                <a:latin typeface="Gentium" pitchFamily="2" charset="-95"/>
                <a:hlinkClick r:id="rId7" action="ppaction://hlinkfile" tooltip="1928"/>
              </a:rPr>
              <a:t>1928</a:t>
            </a:r>
            <a:r>
              <a:rPr lang="el-GR" sz="2400" b="1" smtClean="0">
                <a:latin typeface="Gentium" pitchFamily="2" charset="-95"/>
              </a:rPr>
              <a:t>. Θεωρείται ως ο κυριότερος εκφραστής της σύγχρονης λυρικής ποίησης και τα έργα του έχουν μεταφραστεί </a:t>
            </a:r>
          </a:p>
          <a:p>
            <a:pPr algn="ctr">
              <a:lnSpc>
                <a:spcPct val="200000"/>
              </a:lnSpc>
            </a:pPr>
            <a:r>
              <a:rPr lang="el-GR" sz="2400" b="1" smtClean="0">
                <a:latin typeface="Gentium" pitchFamily="2" charset="-95"/>
              </a:rPr>
              <a:t>σε περισσότερες από τριάντα γλώσσες. </a:t>
            </a:r>
          </a:p>
          <a:p>
            <a:pPr algn="ctr">
              <a:lnSpc>
                <a:spcPct val="200000"/>
              </a:lnSpc>
            </a:pPr>
            <a:r>
              <a:rPr lang="el-GR" sz="2400" b="1" smtClean="0">
                <a:latin typeface="Gentium" pitchFamily="2" charset="-95"/>
              </a:rPr>
              <a:t>Η ποίησή του διδάσκεται σε Πανεπιστήμια της Ελλάδας </a:t>
            </a:r>
          </a:p>
          <a:p>
            <a:pPr algn="ctr">
              <a:lnSpc>
                <a:spcPct val="200000"/>
              </a:lnSpc>
            </a:pPr>
            <a:r>
              <a:rPr lang="el-GR" sz="2400" b="1" smtClean="0">
                <a:latin typeface="Gentium" pitchFamily="2" charset="-95"/>
              </a:rPr>
              <a:t>αλλά και του εξωτερικού.</a:t>
            </a:r>
            <a:r>
              <a:rPr lang="el-GR" sz="2400" b="1" baseline="30000">
                <a:latin typeface="Gentium" pitchFamily="2" charset="-95"/>
              </a:rPr>
              <a:t> </a:t>
            </a:r>
            <a:r>
              <a:rPr lang="el-GR" sz="2400" b="1" smtClean="0">
                <a:latin typeface="Gentium" pitchFamily="2" charset="-95"/>
              </a:rPr>
              <a:t>Για το έργο του έχουν γραφεί εκατοντάδες εργασίες και βιβλία ενώ πραγματοποιήθηκαν δεκάδες συνέδρια.</a:t>
            </a:r>
            <a:endParaRPr lang="el-GR" sz="2400" b="1">
              <a:latin typeface="Gentium" pitchFamily="2" charset="-95"/>
            </a:endParaRPr>
          </a:p>
        </p:txBody>
      </p:sp>
    </p:spTree>
    <p:extLst>
      <p:ext uri="{BB962C8B-B14F-4D97-AF65-F5344CB8AC3E}">
        <p14:creationId xmlns:p14="http://schemas.microsoft.com/office/powerpoint/2010/main" val="2922315367"/>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txBox="1">
            <a:spLocks noChangeArrowheads="1"/>
          </p:cNvSpPr>
          <p:nvPr/>
        </p:nvSpPr>
        <p:spPr>
          <a:xfrm>
            <a:off x="89694" y="404664"/>
            <a:ext cx="8928992" cy="57332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l-GR" b="1">
                <a:latin typeface="Gentium" pitchFamily="2" charset="-95"/>
              </a:rPr>
              <a:t>Ο  Καρυωτάκης  υπήρξε  </a:t>
            </a:r>
            <a:endParaRPr lang="el-GR" b="1" smtClean="0">
              <a:latin typeface="Gentium" pitchFamily="2" charset="-95"/>
            </a:endParaRPr>
          </a:p>
          <a:p>
            <a:pPr marL="0" indent="0" algn="ctr">
              <a:lnSpc>
                <a:spcPct val="150000"/>
              </a:lnSpc>
              <a:buNone/>
            </a:pPr>
            <a:r>
              <a:rPr lang="el-GR" b="1" smtClean="0">
                <a:latin typeface="Gentium" pitchFamily="2" charset="-95"/>
              </a:rPr>
              <a:t>ο  </a:t>
            </a:r>
            <a:r>
              <a:rPr lang="el-GR" b="1">
                <a:latin typeface="Gentium" pitchFamily="2" charset="-95"/>
              </a:rPr>
              <a:t>πιο  αντιπροσωπευτικός  ποιητής  </a:t>
            </a:r>
            <a:endParaRPr lang="el-GR" b="1" smtClean="0">
              <a:latin typeface="Gentium" pitchFamily="2" charset="-95"/>
            </a:endParaRPr>
          </a:p>
          <a:p>
            <a:pPr marL="0" indent="0" algn="ctr">
              <a:lnSpc>
                <a:spcPct val="150000"/>
              </a:lnSpc>
              <a:buNone/>
            </a:pPr>
            <a:r>
              <a:rPr lang="el-GR" b="1" smtClean="0">
                <a:latin typeface="Gentium" pitchFamily="2" charset="-95"/>
              </a:rPr>
              <a:t>της  </a:t>
            </a:r>
            <a:r>
              <a:rPr lang="el-GR" b="1">
                <a:latin typeface="Gentium" pitchFamily="2" charset="-95"/>
              </a:rPr>
              <a:t>πρώτης δεκαετίας  του  Μεσοπολέμου  </a:t>
            </a:r>
            <a:endParaRPr lang="el-GR" b="1" smtClean="0">
              <a:latin typeface="Gentium" pitchFamily="2" charset="-95"/>
            </a:endParaRPr>
          </a:p>
          <a:p>
            <a:pPr marL="0" indent="0" algn="ctr">
              <a:lnSpc>
                <a:spcPct val="150000"/>
              </a:lnSpc>
              <a:buNone/>
            </a:pPr>
            <a:r>
              <a:rPr lang="el-GR" b="1" smtClean="0">
                <a:latin typeface="Gentium" pitchFamily="2" charset="-95"/>
              </a:rPr>
              <a:t>και  </a:t>
            </a:r>
            <a:r>
              <a:rPr lang="el-GR" b="1">
                <a:latin typeface="Gentium" pitchFamily="2" charset="-95"/>
              </a:rPr>
              <a:t>επηρέασε  όχι  μόνο  τους  σύγχρονους  τους  αλλά  και  τους  μεταγενέστερους  ποιητές .</a:t>
            </a:r>
          </a:p>
          <a:p>
            <a:pPr marL="0" indent="0" algn="ctr">
              <a:lnSpc>
                <a:spcPct val="150000"/>
              </a:lnSpc>
              <a:buNone/>
            </a:pPr>
            <a:r>
              <a:rPr lang="el-GR" b="1">
                <a:latin typeface="Gentium" pitchFamily="2" charset="-95"/>
              </a:rPr>
              <a:t>Ακολουθεί  το  ρεύμα  </a:t>
            </a:r>
            <a:endParaRPr lang="el-GR" b="1" smtClean="0">
              <a:latin typeface="Gentium" pitchFamily="2" charset="-95"/>
            </a:endParaRPr>
          </a:p>
          <a:p>
            <a:pPr marL="0" indent="0" algn="ctr">
              <a:lnSpc>
                <a:spcPct val="150000"/>
              </a:lnSpc>
              <a:buNone/>
            </a:pPr>
            <a:r>
              <a:rPr lang="el-GR" b="1" smtClean="0">
                <a:latin typeface="Gentium" pitchFamily="2" charset="-95"/>
              </a:rPr>
              <a:t>του  </a:t>
            </a:r>
            <a:r>
              <a:rPr lang="el-GR" b="1">
                <a:latin typeface="Gentium" pitchFamily="2" charset="-95"/>
              </a:rPr>
              <a:t>νεορομαντισμού  και  του  νεοσυμβολισμού.  </a:t>
            </a:r>
            <a:endParaRPr lang="en-GB" b="1">
              <a:latin typeface="Gentium" pitchFamily="2" charset="-95"/>
            </a:endParaRPr>
          </a:p>
        </p:txBody>
      </p:sp>
    </p:spTree>
    <p:extLst>
      <p:ext uri="{BB962C8B-B14F-4D97-AF65-F5344CB8AC3E}">
        <p14:creationId xmlns:p14="http://schemas.microsoft.com/office/powerpoint/2010/main" val="52083329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3"/>
          <p:cNvSpPr txBox="1">
            <a:spLocks noChangeArrowheads="1"/>
          </p:cNvSpPr>
          <p:nvPr/>
        </p:nvSpPr>
        <p:spPr>
          <a:xfrm>
            <a:off x="179512" y="332656"/>
            <a:ext cx="8640960" cy="61926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None/>
            </a:pPr>
            <a:r>
              <a:rPr lang="el-GR" b="1" smtClean="0">
                <a:latin typeface="Gentium" pitchFamily="2" charset="-95"/>
              </a:rPr>
              <a:t>Ο   Καρυωτάκης  είχε  πλούσιο  ταλέντο  </a:t>
            </a:r>
          </a:p>
          <a:p>
            <a:pPr marL="0" indent="0" algn="ctr">
              <a:lnSpc>
                <a:spcPct val="200000"/>
              </a:lnSpc>
              <a:buNone/>
            </a:pPr>
            <a:r>
              <a:rPr lang="el-GR" b="1" smtClean="0">
                <a:latin typeface="Gentium" pitchFamily="2" charset="-95"/>
              </a:rPr>
              <a:t>και  σπάνια  εκφραστική  δύναμη. </a:t>
            </a:r>
          </a:p>
          <a:p>
            <a:pPr marL="0" indent="0" algn="ctr">
              <a:lnSpc>
                <a:spcPct val="200000"/>
              </a:lnSpc>
              <a:buNone/>
            </a:pPr>
            <a:r>
              <a:rPr lang="el-GR" b="1" smtClean="0">
                <a:latin typeface="Gentium" pitchFamily="2" charset="-95"/>
              </a:rPr>
              <a:t>Κατάφερε  να  εκφράσει  όσο  κανένας  άλλος  </a:t>
            </a:r>
          </a:p>
          <a:p>
            <a:pPr marL="0" indent="0" algn="ctr">
              <a:lnSpc>
                <a:spcPct val="200000"/>
              </a:lnSpc>
              <a:buNone/>
            </a:pPr>
            <a:r>
              <a:rPr lang="el-GR" b="1" smtClean="0">
                <a:latin typeface="Gentium" pitchFamily="2" charset="-95"/>
              </a:rPr>
              <a:t>από  τη  γενιά  του  το  αίσθημα  </a:t>
            </a:r>
          </a:p>
          <a:p>
            <a:pPr marL="0" indent="0" algn="ctr">
              <a:lnSpc>
                <a:spcPct val="200000"/>
              </a:lnSpc>
              <a:buNone/>
            </a:pPr>
            <a:r>
              <a:rPr lang="el-GR" b="1" smtClean="0">
                <a:latin typeface="Gentium" pitchFamily="2" charset="-95"/>
              </a:rPr>
              <a:t>του  ανικανοποίητου  και  της  παρακμής </a:t>
            </a:r>
          </a:p>
          <a:p>
            <a:pPr marL="0" indent="0" algn="ctr">
              <a:lnSpc>
                <a:spcPct val="200000"/>
              </a:lnSpc>
              <a:buNone/>
            </a:pPr>
            <a:r>
              <a:rPr lang="el-GR" b="1" smtClean="0">
                <a:latin typeface="Gentium" pitchFamily="2" charset="-95"/>
              </a:rPr>
              <a:t>που  χαρακτήριζε  την  εποχή  του.</a:t>
            </a:r>
            <a:endParaRPr lang="en-GB" b="1" smtClean="0">
              <a:latin typeface="Gentium" pitchFamily="2" charset="-95"/>
            </a:endParaRPr>
          </a:p>
        </p:txBody>
      </p:sp>
    </p:spTree>
    <p:extLst>
      <p:ext uri="{BB962C8B-B14F-4D97-AF65-F5344CB8AC3E}">
        <p14:creationId xmlns:p14="http://schemas.microsoft.com/office/powerpoint/2010/main" val="2725821935"/>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3"/>
          <p:cNvSpPr txBox="1">
            <a:spLocks noChangeArrowheads="1"/>
          </p:cNvSpPr>
          <p:nvPr/>
        </p:nvSpPr>
        <p:spPr>
          <a:xfrm>
            <a:off x="98661" y="620688"/>
            <a:ext cx="8928992" cy="55446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None/>
            </a:pPr>
            <a:r>
              <a:rPr lang="el-GR" b="1" smtClean="0">
                <a:latin typeface="Gentium" pitchFamily="2" charset="-95"/>
              </a:rPr>
              <a:t>Η  ποιητική  του  πορεία  άλλο  δεν  κάνει  παρά  να  καθρεπτίζει  την  πορεία  του  προς  το  θάνατο.  Έτσι,  ξεκινά  στα δυο  πρώτα  του  βιβλία  από  μια  βαθιά  μελαγχολική  στάση  απέναντι  στη  ζωή  και  δοκιμάζει  μάταια  κάθε  τόσο  να  «διαφύγει».  </a:t>
            </a:r>
            <a:endParaRPr lang="en-GB" b="1" smtClean="0">
              <a:latin typeface="Gentium" pitchFamily="2" charset="-95"/>
            </a:endParaRPr>
          </a:p>
        </p:txBody>
      </p:sp>
    </p:spTree>
    <p:extLst>
      <p:ext uri="{BB962C8B-B14F-4D97-AF65-F5344CB8AC3E}">
        <p14:creationId xmlns:p14="http://schemas.microsoft.com/office/powerpoint/2010/main" val="121754174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3"/>
          <p:cNvSpPr txBox="1">
            <a:spLocks noChangeArrowheads="1"/>
          </p:cNvSpPr>
          <p:nvPr/>
        </p:nvSpPr>
        <p:spPr>
          <a:xfrm>
            <a:off x="107504" y="116632"/>
            <a:ext cx="8712968" cy="633670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l-GR" b="1" smtClean="0">
                <a:latin typeface="Gentium" pitchFamily="2" charset="-95"/>
              </a:rPr>
              <a:t>Ξεκινάει  από  το  ατομικό  του  πάθος, </a:t>
            </a:r>
          </a:p>
          <a:p>
            <a:pPr marL="0" indent="0" algn="ctr">
              <a:lnSpc>
                <a:spcPct val="150000"/>
              </a:lnSpc>
              <a:buNone/>
            </a:pPr>
            <a:r>
              <a:rPr lang="el-GR" b="1" smtClean="0">
                <a:latin typeface="Gentium" pitchFamily="2" charset="-95"/>
              </a:rPr>
              <a:t>την  προσωπική  του  τραγωδία, μια  εσωτερική  κατάσταση  που  οξύνεται  σταδιακά  από  εξωτερικούς  και  εσωτερικούς  παράγοντες  και  κυριεύεται  ολόκληρος  από  απελπισία.</a:t>
            </a:r>
          </a:p>
          <a:p>
            <a:pPr marL="0" indent="0" algn="ctr">
              <a:lnSpc>
                <a:spcPct val="150000"/>
              </a:lnSpc>
              <a:buNone/>
            </a:pPr>
            <a:r>
              <a:rPr lang="el-GR" b="1" smtClean="0">
                <a:latin typeface="Gentium" pitchFamily="2" charset="-95"/>
              </a:rPr>
              <a:t>Για να μην παρασυρθεί από αυτήν, </a:t>
            </a:r>
          </a:p>
          <a:p>
            <a:pPr marL="0" indent="0" algn="ctr">
              <a:lnSpc>
                <a:spcPct val="150000"/>
              </a:lnSpc>
              <a:buNone/>
            </a:pPr>
            <a:r>
              <a:rPr lang="el-GR" b="1" smtClean="0">
                <a:latin typeface="Gentium" pitchFamily="2" charset="-95"/>
              </a:rPr>
              <a:t>με την ποίηση  του την μετατρέπει σε βιοθεωρία, τοποθετώντας  στο  κέντρο  το  θάνατο.</a:t>
            </a:r>
            <a:endParaRPr lang="en-GB" b="1" smtClean="0">
              <a:latin typeface="Gentium" pitchFamily="2" charset="-95"/>
            </a:endParaRPr>
          </a:p>
        </p:txBody>
      </p:sp>
    </p:spTree>
    <p:extLst>
      <p:ext uri="{BB962C8B-B14F-4D97-AF65-F5344CB8AC3E}">
        <p14:creationId xmlns:p14="http://schemas.microsoft.com/office/powerpoint/2010/main" val="386057483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txBox="1">
            <a:spLocks noChangeArrowheads="1"/>
          </p:cNvSpPr>
          <p:nvPr/>
        </p:nvSpPr>
        <p:spPr>
          <a:xfrm>
            <a:off x="457200" y="1268760"/>
            <a:ext cx="8229600" cy="51845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l-GR" b="1" smtClean="0">
                <a:latin typeface="Gentium" pitchFamily="2" charset="-95"/>
              </a:rPr>
              <a:t>Αρνήθηκαν  την  πρωτοτυπία  του  έργου  του  και  τον  υποτίμησαν  για  ένα  διάστημα,  </a:t>
            </a:r>
          </a:p>
          <a:p>
            <a:pPr marL="0" indent="0" algn="ctr">
              <a:buNone/>
            </a:pPr>
            <a:r>
              <a:rPr lang="el-GR" b="1" smtClean="0">
                <a:latin typeface="Gentium" pitchFamily="2" charset="-95"/>
              </a:rPr>
              <a:t>μετά  τη  μεγάλη  απήχηση  </a:t>
            </a:r>
          </a:p>
          <a:p>
            <a:pPr marL="0" indent="0" algn="ctr">
              <a:buNone/>
            </a:pPr>
            <a:r>
              <a:rPr lang="el-GR" b="1" smtClean="0">
                <a:latin typeface="Gentium" pitchFamily="2" charset="-95"/>
              </a:rPr>
              <a:t>που  είχε  η  αυτοκτονία  του.</a:t>
            </a:r>
          </a:p>
          <a:p>
            <a:pPr marL="0" indent="0" algn="ctr">
              <a:buNone/>
            </a:pPr>
            <a:endParaRPr lang="el-GR" sz="1400" b="1" smtClean="0">
              <a:latin typeface="Gentium" pitchFamily="2" charset="-95"/>
            </a:endParaRPr>
          </a:p>
          <a:p>
            <a:pPr marL="0" indent="0" algn="ctr">
              <a:buNone/>
            </a:pPr>
            <a:r>
              <a:rPr lang="el-GR" b="1" smtClean="0">
                <a:latin typeface="Gentium" pitchFamily="2" charset="-95"/>
              </a:rPr>
              <a:t>Σήμερα  όμως  οι  κριτικοί  </a:t>
            </a:r>
          </a:p>
          <a:p>
            <a:pPr marL="0" indent="0" algn="ctr">
              <a:buNone/>
            </a:pPr>
            <a:r>
              <a:rPr lang="el-GR" b="1" smtClean="0">
                <a:latin typeface="Gentium" pitchFamily="2" charset="-95"/>
              </a:rPr>
              <a:t>έχουν  αναγνωρίσει  την  αξία  του  </a:t>
            </a:r>
          </a:p>
          <a:p>
            <a:pPr marL="0" indent="0" algn="ctr">
              <a:buNone/>
            </a:pPr>
            <a:r>
              <a:rPr lang="el-GR" b="1" smtClean="0">
                <a:latin typeface="Gentium" pitchFamily="2" charset="-95"/>
              </a:rPr>
              <a:t>και  τον  έχουν  κατατάξει  </a:t>
            </a:r>
          </a:p>
          <a:p>
            <a:pPr marL="0" indent="0" algn="ctr">
              <a:buNone/>
            </a:pPr>
            <a:r>
              <a:rPr lang="el-GR" b="1" smtClean="0">
                <a:latin typeface="Gentium" pitchFamily="2" charset="-95"/>
              </a:rPr>
              <a:t>μεταξύ  των  σημαντικότερων  ποιητών  μας.</a:t>
            </a:r>
            <a:endParaRPr lang="en-GB" b="1" smtClean="0">
              <a:latin typeface="Gentium" pitchFamily="2" charset="-95"/>
            </a:endParaRPr>
          </a:p>
        </p:txBody>
      </p:sp>
      <p:sp>
        <p:nvSpPr>
          <p:cNvPr id="5" name="Rectangle 2"/>
          <p:cNvSpPr txBox="1">
            <a:spLocks noChangeArrowheads="1"/>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l-GR" b="1" u="sng" smtClean="0">
                <a:effectLst>
                  <a:outerShdw blurRad="38100" dist="38100" dir="2700000" algn="tl">
                    <a:srgbClr val="000000">
                      <a:alpha val="43137"/>
                    </a:srgbClr>
                  </a:outerShdw>
                </a:effectLst>
                <a:latin typeface="Gentium" pitchFamily="2" charset="-95"/>
              </a:rPr>
              <a:t>Οι  επικριτές του</a:t>
            </a:r>
            <a:endParaRPr lang="en-GB" b="1" u="sng">
              <a:effectLst>
                <a:outerShdw blurRad="38100" dist="38100" dir="2700000" algn="tl">
                  <a:srgbClr val="000000">
                    <a:alpha val="43137"/>
                  </a:srgbClr>
                </a:outerShdw>
              </a:effectLst>
              <a:latin typeface="Gentium" pitchFamily="2" charset="-95"/>
            </a:endParaRPr>
          </a:p>
        </p:txBody>
      </p:sp>
    </p:spTree>
    <p:extLst>
      <p:ext uri="{BB962C8B-B14F-4D97-AF65-F5344CB8AC3E}">
        <p14:creationId xmlns:p14="http://schemas.microsoft.com/office/powerpoint/2010/main" val="393012990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410</TotalTime>
  <Words>1346</Words>
  <Application>Microsoft Office PowerPoint</Application>
  <PresentationFormat>On-screen Show (4:3)</PresentationFormat>
  <Paragraphs>233</Paragraphs>
  <Slides>39</Slides>
  <Notes>22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Αξιολόγηση α΄στροφής</vt:lpstr>
      <vt:lpstr>Αξιολόγηση α΄στροφής</vt:lpstr>
      <vt:lpstr>PowerPoint Presentation</vt:lpstr>
      <vt:lpstr>PowerPoint Presentation</vt:lpstr>
      <vt:lpstr>PowerPoint Presentation</vt:lpstr>
      <vt:lpstr>PowerPoint Presentation</vt:lpstr>
      <vt:lpstr>Αξιολόγηση  β΄στροφής</vt:lpstr>
      <vt:lpstr>Αξιολόγηση  β΄στροφής</vt:lpstr>
      <vt:lpstr>PowerPoint Presentation</vt:lpstr>
      <vt:lpstr>Αξιολόγηση  γ΄στροφής</vt:lpstr>
      <vt:lpstr>Αξιολόγηση  γ΄στροφής</vt:lpstr>
      <vt:lpstr>Ερμηνεία ποιήματος</vt:lpstr>
      <vt:lpstr>Ερμηνεία ποιήματος</vt:lpstr>
      <vt:lpstr>Ερμηνεία ποιήματος</vt:lpstr>
      <vt:lpstr>Ερμηνεία ποιήματος</vt:lpstr>
      <vt:lpstr>Ερμηνεία ποιήματος</vt:lpstr>
      <vt:lpstr>Ερμηνεία ποιήματος</vt:lpstr>
      <vt:lpstr>Ερμηνεία ποιήματος</vt:lpstr>
      <vt:lpstr>Ερμηνεία ποιήματος</vt:lpstr>
      <vt:lpstr>Ερμηνεία ποιήματος</vt:lpstr>
      <vt:lpstr>Ερμηνεία ποιήματος</vt:lpstr>
      <vt:lpstr>Η αντίφαση του ποιήματος</vt:lpstr>
      <vt:lpstr>Η αντίφαση του ποιήματος</vt:lpstr>
      <vt:lpstr>Η αντίφαση του ποιήματος</vt:lpstr>
      <vt:lpstr>Η αντίφαση του ποιήματος</vt:lpstr>
      <vt:lpstr>Εκφραστικά μέσα</vt:lpstr>
      <vt:lpstr>Εκφραστικά μέσα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175</cp:revision>
  <dcterms:created xsi:type="dcterms:W3CDTF">2012-10-11T14:06:30Z</dcterms:created>
  <dcterms:modified xsi:type="dcterms:W3CDTF">2012-10-30T17:47:56Z</dcterms:modified>
</cp:coreProperties>
</file>