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C17D90-268E-4146-AC03-6E8EA1CC30A0}" type="datetimeFigureOut">
              <a:rPr lang="el-GR" smtClean="0"/>
              <a:t>12/2/2013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B9E5BF-1092-48E2-935D-EE9894F1B0F7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www.fonts.gr/gr/fonts/letter/A/Acid+Caou/Acid%20Caou" TargetMode="External"/><Relationship Id="rId7" Type="http://schemas.openxmlformats.org/officeDocument/2006/relationships/hyperlink" Target="http://www.myfonts.com/fonts/parachute/pf-kids-pr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google.gr/url?sa=i&amp;source=images&amp;cd=&amp;cad=rja&amp;docid=Ak3PJ_qoqxGd0M&amp;tbnid=FFKt_ELzowlZVM:&amp;ved=0CAgQjRwwAA&amp;url=http://blogs.sch.gr/lykaei/2011/04/30/%CE%BF-%CE%B5%CE%BB%CF%8D%CF%84%CE%B7%CF%82-%CE%B7-%CF%84%CF%81%CE%B5%CE%BB%CE%AE-%CF%81%CE%BF%CE%B4%CE%B9%CE%AC/&amp;ei=Y5YYUdzLIcyGswaL54HIDw&amp;psig=AFQjCNE2C7MxVhXaaLyx7DLhqlK2PMRMxA&amp;ust=1360652259586643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gr/url?sa=i&amp;source=images&amp;cd=&amp;cad=rja&amp;docid=Ak3PJ_qoqxGd0M&amp;tbnid=FFKt_ELzowlZVM:&amp;ved=0CAgQjRwwAA&amp;url=http://blogs.sch.gr/lykaei/2011/04/30/%CE%BF-%CE%B5%CE%BB%CF%8D%CF%84%CE%B7%CF%82-%CE%B7-%CF%84%CF%81%CE%B5%CE%BB%CE%AE-%CF%81%CE%BF%CE%B4%CE%B9%CE%AC/&amp;ei=Y5YYUdzLIcyGswaL54HIDw&amp;psig=AFQjCNE2C7MxVhXaaLyx7DLhqlK2PMRMxA&amp;ust=136065225958664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gr/url?sa=i&amp;source=images&amp;cd=&amp;cad=rja&amp;docid=Ak3PJ_qoqxGd0M&amp;tbnid=FFKt_ELzowlZVM:&amp;ved=0CAgQjRwwAA&amp;url=http://blogs.sch.gr/lykaei/2011/04/30/%CE%BF-%CE%B5%CE%BB%CF%8D%CF%84%CE%B7%CF%82-%CE%B7-%CF%84%CF%81%CE%B5%CE%BB%CE%AE-%CF%81%CE%BF%CE%B4%CE%B9%CE%AC/&amp;ei=Y5YYUdzLIcyGswaL54HIDw&amp;psig=AFQjCNE2C7MxVhXaaLyx7DLhqlK2PMRMxA&amp;ust=136065225958664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gr/url?sa=i&amp;source=images&amp;cd=&amp;cad=rja&amp;docid=Ak3PJ_qoqxGd0M&amp;tbnid=FFKt_ELzowlZVM:&amp;ved=0CAgQjRwwAA&amp;url=http://blogs.sch.gr/lykaei/2011/04/30/%CE%BF-%CE%B5%CE%BB%CF%8D%CF%84%CE%B7%CF%82-%CE%B7-%CF%84%CF%81%CE%B5%CE%BB%CE%AE-%CF%81%CE%BF%CE%B4%CE%B9%CE%AC/&amp;ei=Y5YYUdzLIcyGswaL54HIDw&amp;psig=AFQjCNE2C7MxVhXaaLyx7DLhqlK2PMRMxA&amp;ust=136065225958664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gr/url?sa=i&amp;source=images&amp;cd=&amp;cad=rja&amp;docid=Ak3PJ_qoqxGd0M&amp;tbnid=FFKt_ELzowlZVM:&amp;ved=0CAgQjRwwAA&amp;url=http://blogs.sch.gr/lykaei/2011/04/30/%CE%BF-%CE%B5%CE%BB%CF%8D%CF%84%CE%B7%CF%82-%CE%B7-%CF%84%CF%81%CE%B5%CE%BB%CE%AE-%CF%81%CE%BF%CE%B4%CE%B9%CE%AC/&amp;ei=Y5YYUdzLIcyGswaL54HIDw&amp;psig=AFQjCNE2C7MxVhXaaLyx7DLhqlK2PMRMxA&amp;ust=136065225958664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gr/url?sa=i&amp;source=images&amp;cd=&amp;cad=rja&amp;docid=Ak3PJ_qoqxGd0M&amp;tbnid=FFKt_ELzowlZVM:&amp;ved=0CAgQjRwwAA&amp;url=http://blogs.sch.gr/lykaei/2011/04/30/%CE%BF-%CE%B5%CE%BB%CF%8D%CF%84%CE%B7%CF%82-%CE%B7-%CF%84%CF%81%CE%B5%CE%BB%CE%AE-%CF%81%CE%BF%CE%B4%CE%B9%CE%AC/&amp;ei=Y5YYUdzLIcyGswaL54HIDw&amp;psig=AFQjCNE2C7MxVhXaaLyx7DLhqlK2PMRMxA&amp;ust=136065225958664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gr/url?sa=i&amp;source=images&amp;cd=&amp;cad=rja&amp;docid=Ak3PJ_qoqxGd0M&amp;tbnid=FFKt_ELzowlZVM:&amp;ved=0CAgQjRwwAA&amp;url=http://blogs.sch.gr/lykaei/2011/04/30/%CE%BF-%CE%B5%CE%BB%CF%8D%CF%84%CE%B7%CF%82-%CE%B7-%CF%84%CF%81%CE%B5%CE%BB%CE%AE-%CF%81%CE%BF%CE%B4%CE%B9%CE%AC/&amp;ei=Y5YYUdzLIcyGswaL54HIDw&amp;psig=AFQjCNE2C7MxVhXaaLyx7DLhqlK2PMRMxA&amp;ust=136065225958664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si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57" y="1988840"/>
            <a:ext cx="2973799" cy="3100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Acid Caou">
            <a:hlinkClick r:id="rId3"/>
          </p:cNvPr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9"/>
          <a:stretch/>
        </p:blipFill>
        <p:spPr bwMode="auto">
          <a:xfrm>
            <a:off x="5724773" y="5082480"/>
            <a:ext cx="3219797" cy="864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blogs.sch.gr/lykaei/files/2011/04/Εικόνα1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3" y="1860862"/>
            <a:ext cx="4804737" cy="4442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Preview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612"/>
            <a:ext cx="5715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32" y="6093296"/>
            <a:ext cx="1379364" cy="6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9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646" y="1556792"/>
            <a:ext cx="8892480" cy="392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Gentium" pitchFamily="2" charset="-95"/>
              </a:rPr>
              <a:t>Σ' αυτές τις κάτασπρες αυλές όπου φυσά ο νοτιάς </a:t>
            </a:r>
            <a:br>
              <a:rPr lang="el-GR" sz="2400" b="1" dirty="0" smtClean="0">
                <a:latin typeface="Gentium" pitchFamily="2" charset="-95"/>
              </a:rPr>
            </a:br>
            <a:r>
              <a:rPr lang="el-GR" sz="2400" b="1" dirty="0" smtClean="0">
                <a:latin typeface="Gentium" pitchFamily="2" charset="-95"/>
              </a:rPr>
              <a:t>σφυρίζοντας σε θολωτές καμάρες, πέστε μου είναι η τρελή ροδιά</a:t>
            </a:r>
            <a:br>
              <a:rPr lang="el-GR" sz="2400" b="1" dirty="0" smtClean="0">
                <a:latin typeface="Gentium" pitchFamily="2" charset="-95"/>
              </a:rPr>
            </a:br>
            <a:r>
              <a:rPr lang="el-GR" sz="2400" b="1" dirty="0" smtClean="0">
                <a:latin typeface="Gentium" pitchFamily="2" charset="-95"/>
              </a:rPr>
              <a:t>που σκιρτάει στο φως σκορπίζοντας το καρποφόρο γέλιο της</a:t>
            </a:r>
            <a:br>
              <a:rPr lang="el-GR" sz="2400" b="1" dirty="0" smtClean="0">
                <a:latin typeface="Gentium" pitchFamily="2" charset="-95"/>
              </a:rPr>
            </a:br>
            <a:r>
              <a:rPr lang="el-GR" sz="2400" b="1" dirty="0" smtClean="0">
                <a:latin typeface="Gentium" pitchFamily="2" charset="-95"/>
              </a:rPr>
              <a:t>με ανέμου πείσματα και ψιθυρίσματα, πέστε μου είναι η τρελή ροδιά</a:t>
            </a:r>
            <a:br>
              <a:rPr lang="el-GR" sz="2400" b="1" dirty="0" smtClean="0">
                <a:latin typeface="Gentium" pitchFamily="2" charset="-95"/>
              </a:rPr>
            </a:br>
            <a:r>
              <a:rPr lang="el-GR" sz="2400" b="1" dirty="0" smtClean="0">
                <a:latin typeface="Gentium" pitchFamily="2" charset="-95"/>
              </a:rPr>
              <a:t>που σπαρταράει με φυλλωσιές νιογέννητες τον όρθρο</a:t>
            </a:r>
            <a:br>
              <a:rPr lang="el-GR" sz="2400" b="1" dirty="0" smtClean="0">
                <a:latin typeface="Gentium" pitchFamily="2" charset="-95"/>
              </a:rPr>
            </a:br>
            <a:r>
              <a:rPr lang="el-GR" sz="2400" b="1" dirty="0" smtClean="0">
                <a:latin typeface="Gentium" pitchFamily="2" charset="-95"/>
              </a:rPr>
              <a:t>ανοίγοντας όλα τα χρώματα ψηλά με ρίγος θριάμβου; </a:t>
            </a:r>
            <a:br>
              <a:rPr lang="el-GR" sz="2400" b="1" dirty="0" smtClean="0">
                <a:latin typeface="Gentium" pitchFamily="2" charset="-95"/>
              </a:rPr>
            </a:br>
            <a:endParaRPr lang="el-GR" sz="2400" b="1" dirty="0">
              <a:latin typeface="Gentium" pitchFamily="2" charset="-95"/>
            </a:endParaRPr>
          </a:p>
        </p:txBody>
      </p:sp>
      <p:pic>
        <p:nvPicPr>
          <p:cNvPr id="6" name="Picture 5" descr="http://blogs.sch.gr/lykaei/files/2011/04/Εικόνα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00" y="116632"/>
            <a:ext cx="1311675" cy="100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344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582341"/>
            <a:ext cx="892899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Gentium" pitchFamily="2" charset="-95"/>
              </a:rPr>
              <a:t>Όταν </a:t>
            </a:r>
            <a:r>
              <a:rPr lang="el-GR" sz="2400" b="1" dirty="0">
                <a:latin typeface="Gentium" pitchFamily="2" charset="-95"/>
              </a:rPr>
              <a:t>στους κάμπους που ξυπνούν τα ολόγυμνα κορίτσια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θερίζουνε με τα ξανθά τους χέρια τα τριφύλλια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γυρίζοντας τα πέρατα των ύπνων τους, πέστε μου είναι η τρελή ροδιά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που βάζει ανύποπτη μες τα χλωρά πανέρια τους τα φώτα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που ξεχειλίζει από κελαηδισμούς τα </a:t>
            </a:r>
            <a:r>
              <a:rPr lang="el-GR" sz="2400" b="1" dirty="0" smtClean="0">
                <a:latin typeface="Gentium" pitchFamily="2" charset="-95"/>
              </a:rPr>
              <a:t>ονόματά </a:t>
            </a:r>
            <a:r>
              <a:rPr lang="el-GR" sz="2400" b="1" dirty="0">
                <a:latin typeface="Gentium" pitchFamily="2" charset="-95"/>
              </a:rPr>
              <a:t>τους - πέστε μου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είναι η τρελή ροδιά που μάχεται τη </a:t>
            </a:r>
            <a:r>
              <a:rPr lang="el-GR" sz="2400" b="1" dirty="0" smtClean="0">
                <a:latin typeface="Gentium" pitchFamily="2" charset="-95"/>
              </a:rPr>
              <a:t>συννεφιά </a:t>
            </a:r>
            <a:r>
              <a:rPr lang="el-GR" sz="2400" b="1" dirty="0">
                <a:latin typeface="Gentium" pitchFamily="2" charset="-95"/>
              </a:rPr>
              <a:t>του κόσμου; 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pic>
        <p:nvPicPr>
          <p:cNvPr id="3" name="Picture 2" descr="http://blogs.sch.gr/lykaei/files/2011/04/Εικόνα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00" y="116632"/>
            <a:ext cx="1311675" cy="100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716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104" y="1556792"/>
            <a:ext cx="878497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atin typeface="Gentium" pitchFamily="2" charset="-95"/>
              </a:rPr>
              <a:t>Στη μέρα που απ' τη ζήλεια της στολίζεται μ' εφτά </a:t>
            </a:r>
            <a:r>
              <a:rPr lang="el-GR" sz="2400" b="1" dirty="0" err="1">
                <a:latin typeface="Gentium" pitchFamily="2" charset="-95"/>
              </a:rPr>
              <a:t>λογιώ</a:t>
            </a:r>
            <a:r>
              <a:rPr lang="el-GR" sz="2400" b="1" dirty="0">
                <a:latin typeface="Gentium" pitchFamily="2" charset="-95"/>
              </a:rPr>
              <a:t> φτερά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ζώνοντας τον αιώνιο ήλιο με χιλιάδες πρίσματα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εκτυφλωτικά, πέστε μου, είναι η τρελή ροδιά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που </a:t>
            </a:r>
            <a:r>
              <a:rPr lang="el-GR" sz="2400" b="1" dirty="0" err="1">
                <a:latin typeface="Gentium" pitchFamily="2" charset="-95"/>
              </a:rPr>
              <a:t>αρπάει</a:t>
            </a:r>
            <a:r>
              <a:rPr lang="el-GR" sz="2400" b="1" dirty="0">
                <a:latin typeface="Gentium" pitchFamily="2" charset="-95"/>
              </a:rPr>
              <a:t> μια χαίτη μ' εκατό βιτσιές στο τρέξιμο της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ποτέ </a:t>
            </a:r>
            <a:r>
              <a:rPr lang="el-GR" sz="2400" b="1" dirty="0" smtClean="0">
                <a:latin typeface="Gentium" pitchFamily="2" charset="-95"/>
              </a:rPr>
              <a:t>θλιμμένη </a:t>
            </a:r>
            <a:r>
              <a:rPr lang="el-GR" sz="2400" b="1" dirty="0">
                <a:latin typeface="Gentium" pitchFamily="2" charset="-95"/>
              </a:rPr>
              <a:t>και ποτέ γκρινιάρα - πέστε μου, είναι η τρελή ροδιά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που ξεφωνίζει την καινούργια ελπίδα που ανατέλλει; </a:t>
            </a: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endParaRPr lang="el-GR" dirty="0"/>
          </a:p>
        </p:txBody>
      </p:sp>
      <p:pic>
        <p:nvPicPr>
          <p:cNvPr id="3" name="Picture 2" descr="http://blogs.sch.gr/lykaei/files/2011/04/Εικόνα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00" y="116632"/>
            <a:ext cx="1311675" cy="100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568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844824"/>
            <a:ext cx="7686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atin typeface="Gentium" pitchFamily="2" charset="-95"/>
              </a:rPr>
              <a:t>Πέστε μου είναι η τρελή ροδιά που χαιρετάει τα μάκρη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τινάζοντας ένα μαντήλι φύλλα από δροσερή φωτιά,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μια θάλασσα ετοιμόγεννη με χίλια δυο καράβια,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με κύματα που χίλιες δυο φορές κινάν και πάνε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σ' αμύριστες ακρογιαλιές - πέστε μου, είναι η τρελή ροδιά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που τρίζει </a:t>
            </a:r>
            <a:r>
              <a:rPr lang="el-GR" sz="2400" b="1" dirty="0" err="1">
                <a:latin typeface="Gentium" pitchFamily="2" charset="-95"/>
              </a:rPr>
              <a:t>τάρμενα</a:t>
            </a:r>
            <a:r>
              <a:rPr lang="el-GR" sz="2400" b="1" dirty="0">
                <a:latin typeface="Gentium" pitchFamily="2" charset="-95"/>
              </a:rPr>
              <a:t> ψηλά στο διάφανο αιθέρα; </a:t>
            </a: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endParaRPr lang="el-GR" dirty="0"/>
          </a:p>
        </p:txBody>
      </p:sp>
      <p:pic>
        <p:nvPicPr>
          <p:cNvPr id="3" name="Picture 2" descr="http://blogs.sch.gr/lykaei/files/2011/04/Εικόνα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00" y="116632"/>
            <a:ext cx="1311675" cy="100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396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701144"/>
            <a:ext cx="8928992" cy="434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atin typeface="Gentium" pitchFamily="2" charset="-95"/>
              </a:rPr>
              <a:t>Πανύψηλα με το γλαυκό τσαμπί που ανάβει κι' εορτάζει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αγέρωχο, γεμάτο κίνδυνο, πέστε μου είναι η τρελή ροδιά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που σπάει με φως </a:t>
            </a:r>
            <a:r>
              <a:rPr lang="el-GR" sz="2400" b="1" dirty="0" err="1">
                <a:latin typeface="Gentium" pitchFamily="2" charset="-95"/>
              </a:rPr>
              <a:t>καταμεσίς</a:t>
            </a:r>
            <a:r>
              <a:rPr lang="el-GR" sz="2400" b="1" dirty="0">
                <a:latin typeface="Gentium" pitchFamily="2" charset="-95"/>
              </a:rPr>
              <a:t> του κόσμου τις </a:t>
            </a:r>
            <a:r>
              <a:rPr lang="el-GR" sz="2400" b="1" dirty="0" err="1">
                <a:latin typeface="Gentium" pitchFamily="2" charset="-95"/>
              </a:rPr>
              <a:t>κακοκαιριές</a:t>
            </a:r>
            <a:r>
              <a:rPr lang="el-GR" sz="2400" b="1" dirty="0">
                <a:latin typeface="Gentium" pitchFamily="2" charset="-95"/>
              </a:rPr>
              <a:t> του δαίμονα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που πέρα ως πέρα την κροκάτη απλώνει τραχηλιά της μέρας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την </a:t>
            </a:r>
            <a:r>
              <a:rPr lang="el-GR" sz="2400" b="1" dirty="0" err="1">
                <a:latin typeface="Gentium" pitchFamily="2" charset="-95"/>
              </a:rPr>
              <a:t>πολυκεντημένη</a:t>
            </a:r>
            <a:r>
              <a:rPr lang="el-GR" sz="2400" b="1" dirty="0">
                <a:latin typeface="Gentium" pitchFamily="2" charset="-95"/>
              </a:rPr>
              <a:t> από σπαρτά τραγούδια </a:t>
            </a:r>
            <a:r>
              <a:rPr lang="el-GR" sz="2400" b="1" dirty="0" smtClean="0">
                <a:latin typeface="Gentium" pitchFamily="2" charset="-95"/>
              </a:rPr>
              <a:t>– 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latin typeface="Gentium" pitchFamily="2" charset="-95"/>
              </a:rPr>
              <a:t>πέστε </a:t>
            </a:r>
            <a:r>
              <a:rPr lang="el-GR" sz="2400" b="1" dirty="0">
                <a:latin typeface="Gentium" pitchFamily="2" charset="-95"/>
              </a:rPr>
              <a:t>μου είναι η τρελή ροδιά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που βιαστικά ξεθηλυκώνει τα μεταξωτά της μέρας; </a:t>
            </a: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endParaRPr lang="el-GR" dirty="0"/>
          </a:p>
        </p:txBody>
      </p:sp>
      <p:pic>
        <p:nvPicPr>
          <p:cNvPr id="3" name="Picture 2" descr="http://blogs.sch.gr/lykaei/files/2011/04/Εικόνα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00" y="116632"/>
            <a:ext cx="1311675" cy="100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709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988840"/>
            <a:ext cx="8856984" cy="336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atin typeface="Gentium" pitchFamily="2" charset="-95"/>
              </a:rPr>
              <a:t>Σε </a:t>
            </a:r>
            <a:r>
              <a:rPr lang="el-GR" sz="2400" b="1" dirty="0" err="1">
                <a:latin typeface="Gentium" pitchFamily="2" charset="-95"/>
              </a:rPr>
              <a:t>μεσοφούστανα</a:t>
            </a:r>
            <a:r>
              <a:rPr lang="el-GR" sz="2400" b="1" dirty="0">
                <a:latin typeface="Gentium" pitchFamily="2" charset="-95"/>
              </a:rPr>
              <a:t> πρωταπριλιάς και σε τζιτζίκια </a:t>
            </a:r>
            <a:r>
              <a:rPr lang="el-GR" sz="2400" b="1" dirty="0" err="1">
                <a:latin typeface="Gentium" pitchFamily="2" charset="-95"/>
              </a:rPr>
              <a:t>δεκαπενταυγούστου</a:t>
            </a:r>
            <a:r>
              <a:rPr lang="el-GR" sz="2400" b="1" dirty="0">
                <a:latin typeface="Gentium" pitchFamily="2" charset="-95"/>
              </a:rPr>
              <a:t>,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πέστε μου, αυτή που παίζει, αυτή που οργίζεται, αυτή που ξελογιάζει,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τινάζοντας απ' τη φοβέρα τα κακά μαύρα σκοτάδια της,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ξεχύνοντας στους κόρφους του ήλιου τα μεθυστικά πουλιά,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πέστε μου, αυτή που ανοίγει τα φτερά στο στήθος των πραγμάτων,</a:t>
            </a:r>
            <a:br>
              <a:rPr lang="el-GR" sz="2400" b="1" dirty="0">
                <a:latin typeface="Gentium" pitchFamily="2" charset="-95"/>
              </a:rPr>
            </a:br>
            <a:r>
              <a:rPr lang="el-GR" sz="2400" b="1" dirty="0">
                <a:latin typeface="Gentium" pitchFamily="2" charset="-95"/>
              </a:rPr>
              <a:t>στο στήθος των βαθιών ονείρων μας, είναι η τρελή ροδιά;</a:t>
            </a:r>
          </a:p>
        </p:txBody>
      </p:sp>
      <p:pic>
        <p:nvPicPr>
          <p:cNvPr id="3" name="Picture 2" descr="http://blogs.sch.gr/lykaei/files/2011/04/Εικόνα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00" y="116632"/>
            <a:ext cx="1311675" cy="100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486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flip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60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medea</dc:creator>
  <cp:lastModifiedBy>medea</cp:lastModifiedBy>
  <cp:revision>8</cp:revision>
  <dcterms:created xsi:type="dcterms:W3CDTF">2013-02-11T19:42:09Z</dcterms:created>
  <dcterms:modified xsi:type="dcterms:W3CDTF">2013-02-12T08:34:22Z</dcterms:modified>
</cp:coreProperties>
</file>