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2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n-US" altLang="el-GR"/>
          </a:p>
        </p:txBody>
      </p:sp>
      <p:sp>
        <p:nvSpPr>
          <p:cNvPr id="5" name="Footer Placeholder 4"/>
          <p:cNvSpPr>
            <a:spLocks noGrp="1"/>
          </p:cNvSpPr>
          <p:nvPr>
            <p:ph type="ftr" sz="quarter" idx="11"/>
          </p:nvPr>
        </p:nvSpPr>
        <p:spPr/>
        <p:txBody>
          <a:bodyPr/>
          <a:lstStyle>
            <a:lvl1pPr>
              <a:defRPr/>
            </a:lvl1pPr>
          </a:lstStyle>
          <a:p>
            <a:endParaRPr lang="en-US" altLang="el-GR"/>
          </a:p>
        </p:txBody>
      </p:sp>
      <p:sp>
        <p:nvSpPr>
          <p:cNvPr id="6" name="Slide Number Placeholder 5"/>
          <p:cNvSpPr>
            <a:spLocks noGrp="1"/>
          </p:cNvSpPr>
          <p:nvPr>
            <p:ph type="sldNum" sz="quarter" idx="12"/>
          </p:nvPr>
        </p:nvSpPr>
        <p:spPr/>
        <p:txBody>
          <a:bodyPr/>
          <a:lstStyle>
            <a:lvl1pPr>
              <a:defRPr/>
            </a:lvl1pPr>
          </a:lstStyle>
          <a:p>
            <a:fld id="{20B88618-2633-4955-8E5E-118118BAB793}" type="slidenum">
              <a:rPr lang="en-US" altLang="el-GR"/>
              <a:pPr/>
              <a:t>‹#›</a:t>
            </a:fld>
            <a:endParaRPr lang="en-US" altLang="el-GR"/>
          </a:p>
        </p:txBody>
      </p:sp>
    </p:spTree>
    <p:extLst>
      <p:ext uri="{BB962C8B-B14F-4D97-AF65-F5344CB8AC3E}">
        <p14:creationId xmlns:p14="http://schemas.microsoft.com/office/powerpoint/2010/main" val="304166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ltLang="el-GR"/>
          </a:p>
        </p:txBody>
      </p:sp>
      <p:sp>
        <p:nvSpPr>
          <p:cNvPr id="5" name="Footer Placeholder 4"/>
          <p:cNvSpPr>
            <a:spLocks noGrp="1"/>
          </p:cNvSpPr>
          <p:nvPr>
            <p:ph type="ftr" sz="quarter" idx="11"/>
          </p:nvPr>
        </p:nvSpPr>
        <p:spPr/>
        <p:txBody>
          <a:bodyPr/>
          <a:lstStyle>
            <a:lvl1pPr>
              <a:defRPr/>
            </a:lvl1pPr>
          </a:lstStyle>
          <a:p>
            <a:endParaRPr lang="en-US" altLang="el-GR"/>
          </a:p>
        </p:txBody>
      </p:sp>
      <p:sp>
        <p:nvSpPr>
          <p:cNvPr id="6" name="Slide Number Placeholder 5"/>
          <p:cNvSpPr>
            <a:spLocks noGrp="1"/>
          </p:cNvSpPr>
          <p:nvPr>
            <p:ph type="sldNum" sz="quarter" idx="12"/>
          </p:nvPr>
        </p:nvSpPr>
        <p:spPr/>
        <p:txBody>
          <a:bodyPr/>
          <a:lstStyle>
            <a:lvl1pPr>
              <a:defRPr/>
            </a:lvl1pPr>
          </a:lstStyle>
          <a:p>
            <a:fld id="{8F50107E-0419-46C9-86EF-9EE0FED0D17B}" type="slidenum">
              <a:rPr lang="en-US" altLang="el-GR"/>
              <a:pPr/>
              <a:t>‹#›</a:t>
            </a:fld>
            <a:endParaRPr lang="en-US" altLang="el-GR"/>
          </a:p>
        </p:txBody>
      </p:sp>
    </p:spTree>
    <p:extLst>
      <p:ext uri="{BB962C8B-B14F-4D97-AF65-F5344CB8AC3E}">
        <p14:creationId xmlns:p14="http://schemas.microsoft.com/office/powerpoint/2010/main" val="58755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ltLang="el-GR"/>
          </a:p>
        </p:txBody>
      </p:sp>
      <p:sp>
        <p:nvSpPr>
          <p:cNvPr id="5" name="Footer Placeholder 4"/>
          <p:cNvSpPr>
            <a:spLocks noGrp="1"/>
          </p:cNvSpPr>
          <p:nvPr>
            <p:ph type="ftr" sz="quarter" idx="11"/>
          </p:nvPr>
        </p:nvSpPr>
        <p:spPr/>
        <p:txBody>
          <a:bodyPr/>
          <a:lstStyle>
            <a:lvl1pPr>
              <a:defRPr/>
            </a:lvl1pPr>
          </a:lstStyle>
          <a:p>
            <a:endParaRPr lang="en-US" altLang="el-GR"/>
          </a:p>
        </p:txBody>
      </p:sp>
      <p:sp>
        <p:nvSpPr>
          <p:cNvPr id="6" name="Slide Number Placeholder 5"/>
          <p:cNvSpPr>
            <a:spLocks noGrp="1"/>
          </p:cNvSpPr>
          <p:nvPr>
            <p:ph type="sldNum" sz="quarter" idx="12"/>
          </p:nvPr>
        </p:nvSpPr>
        <p:spPr/>
        <p:txBody>
          <a:bodyPr/>
          <a:lstStyle>
            <a:lvl1pPr>
              <a:defRPr/>
            </a:lvl1pPr>
          </a:lstStyle>
          <a:p>
            <a:fld id="{C8DC1668-A036-4E2F-A6A3-7DE2F177F7AA}" type="slidenum">
              <a:rPr lang="en-US" altLang="el-GR"/>
              <a:pPr/>
              <a:t>‹#›</a:t>
            </a:fld>
            <a:endParaRPr lang="en-US" altLang="el-GR"/>
          </a:p>
        </p:txBody>
      </p:sp>
    </p:spTree>
    <p:extLst>
      <p:ext uri="{BB962C8B-B14F-4D97-AF65-F5344CB8AC3E}">
        <p14:creationId xmlns:p14="http://schemas.microsoft.com/office/powerpoint/2010/main" val="383873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lipArt Placeholder 3"/>
          <p:cNvSpPr>
            <a:spLocks noGrp="1"/>
          </p:cNvSpPr>
          <p:nvPr>
            <p:ph type="clipArt" sz="half" idx="2"/>
          </p:nvPr>
        </p:nvSpPr>
        <p:spPr>
          <a:xfrm>
            <a:off x="4648200" y="1981200"/>
            <a:ext cx="3810000" cy="4114800"/>
          </a:xfrm>
        </p:spPr>
        <p:txBody>
          <a:bodyPr/>
          <a:lstStyle/>
          <a:p>
            <a:endParaRPr lang="el-G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l-G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l-G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A2B1C1B-D672-49AE-9B53-FB4FF6104103}" type="slidenum">
              <a:rPr lang="en-US" altLang="el-GR"/>
              <a:pPr/>
              <a:t>‹#›</a:t>
            </a:fld>
            <a:endParaRPr lang="en-US" altLang="el-GR"/>
          </a:p>
        </p:txBody>
      </p:sp>
    </p:spTree>
    <p:extLst>
      <p:ext uri="{BB962C8B-B14F-4D97-AF65-F5344CB8AC3E}">
        <p14:creationId xmlns:p14="http://schemas.microsoft.com/office/powerpoint/2010/main" val="289935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ltLang="el-G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l-GR"/>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113AE4F0-0BA9-4F89-BFFE-2BFB5608E8AB}" type="slidenum">
              <a:rPr lang="en-US" altLang="el-GR"/>
              <a:pPr/>
              <a:t>‹#›</a:t>
            </a:fld>
            <a:endParaRPr lang="en-US" altLang="el-GR"/>
          </a:p>
        </p:txBody>
      </p:sp>
    </p:spTree>
    <p:extLst>
      <p:ext uri="{BB962C8B-B14F-4D97-AF65-F5344CB8AC3E}">
        <p14:creationId xmlns:p14="http://schemas.microsoft.com/office/powerpoint/2010/main" val="188330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ltLang="el-GR"/>
          </a:p>
        </p:txBody>
      </p:sp>
      <p:sp>
        <p:nvSpPr>
          <p:cNvPr id="5" name="Footer Placeholder 4"/>
          <p:cNvSpPr>
            <a:spLocks noGrp="1"/>
          </p:cNvSpPr>
          <p:nvPr>
            <p:ph type="ftr" sz="quarter" idx="11"/>
          </p:nvPr>
        </p:nvSpPr>
        <p:spPr/>
        <p:txBody>
          <a:bodyPr/>
          <a:lstStyle>
            <a:lvl1pPr>
              <a:defRPr/>
            </a:lvl1pPr>
          </a:lstStyle>
          <a:p>
            <a:endParaRPr lang="en-US" altLang="el-GR"/>
          </a:p>
        </p:txBody>
      </p:sp>
      <p:sp>
        <p:nvSpPr>
          <p:cNvPr id="6" name="Slide Number Placeholder 5"/>
          <p:cNvSpPr>
            <a:spLocks noGrp="1"/>
          </p:cNvSpPr>
          <p:nvPr>
            <p:ph type="sldNum" sz="quarter" idx="12"/>
          </p:nvPr>
        </p:nvSpPr>
        <p:spPr/>
        <p:txBody>
          <a:bodyPr/>
          <a:lstStyle>
            <a:lvl1pPr>
              <a:defRPr/>
            </a:lvl1pPr>
          </a:lstStyle>
          <a:p>
            <a:fld id="{27E35E94-CFBB-435E-B142-E3504B1A6F9B}" type="slidenum">
              <a:rPr lang="en-US" altLang="el-GR"/>
              <a:pPr/>
              <a:t>‹#›</a:t>
            </a:fld>
            <a:endParaRPr lang="en-US" altLang="el-GR"/>
          </a:p>
        </p:txBody>
      </p:sp>
    </p:spTree>
    <p:extLst>
      <p:ext uri="{BB962C8B-B14F-4D97-AF65-F5344CB8AC3E}">
        <p14:creationId xmlns:p14="http://schemas.microsoft.com/office/powerpoint/2010/main" val="121841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l-GR"/>
          </a:p>
        </p:txBody>
      </p:sp>
      <p:sp>
        <p:nvSpPr>
          <p:cNvPr id="5" name="Footer Placeholder 4"/>
          <p:cNvSpPr>
            <a:spLocks noGrp="1"/>
          </p:cNvSpPr>
          <p:nvPr>
            <p:ph type="ftr" sz="quarter" idx="11"/>
          </p:nvPr>
        </p:nvSpPr>
        <p:spPr/>
        <p:txBody>
          <a:bodyPr/>
          <a:lstStyle>
            <a:lvl1pPr>
              <a:defRPr/>
            </a:lvl1pPr>
          </a:lstStyle>
          <a:p>
            <a:endParaRPr lang="en-US" altLang="el-GR"/>
          </a:p>
        </p:txBody>
      </p:sp>
      <p:sp>
        <p:nvSpPr>
          <p:cNvPr id="6" name="Slide Number Placeholder 5"/>
          <p:cNvSpPr>
            <a:spLocks noGrp="1"/>
          </p:cNvSpPr>
          <p:nvPr>
            <p:ph type="sldNum" sz="quarter" idx="12"/>
          </p:nvPr>
        </p:nvSpPr>
        <p:spPr/>
        <p:txBody>
          <a:bodyPr/>
          <a:lstStyle>
            <a:lvl1pPr>
              <a:defRPr/>
            </a:lvl1pPr>
          </a:lstStyle>
          <a:p>
            <a:fld id="{CBD92A4D-F217-4BA8-92EC-012A3B95A93C}" type="slidenum">
              <a:rPr lang="en-US" altLang="el-GR"/>
              <a:pPr/>
              <a:t>‹#›</a:t>
            </a:fld>
            <a:endParaRPr lang="en-US" altLang="el-GR"/>
          </a:p>
        </p:txBody>
      </p:sp>
    </p:spTree>
    <p:extLst>
      <p:ext uri="{BB962C8B-B14F-4D97-AF65-F5344CB8AC3E}">
        <p14:creationId xmlns:p14="http://schemas.microsoft.com/office/powerpoint/2010/main" val="62378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altLang="el-GR"/>
          </a:p>
        </p:txBody>
      </p:sp>
      <p:sp>
        <p:nvSpPr>
          <p:cNvPr id="6" name="Footer Placeholder 5"/>
          <p:cNvSpPr>
            <a:spLocks noGrp="1"/>
          </p:cNvSpPr>
          <p:nvPr>
            <p:ph type="ftr" sz="quarter" idx="11"/>
          </p:nvPr>
        </p:nvSpPr>
        <p:spPr/>
        <p:txBody>
          <a:bodyPr/>
          <a:lstStyle>
            <a:lvl1pPr>
              <a:defRPr/>
            </a:lvl1pPr>
          </a:lstStyle>
          <a:p>
            <a:endParaRPr lang="en-US" altLang="el-GR"/>
          </a:p>
        </p:txBody>
      </p:sp>
      <p:sp>
        <p:nvSpPr>
          <p:cNvPr id="7" name="Slide Number Placeholder 6"/>
          <p:cNvSpPr>
            <a:spLocks noGrp="1"/>
          </p:cNvSpPr>
          <p:nvPr>
            <p:ph type="sldNum" sz="quarter" idx="12"/>
          </p:nvPr>
        </p:nvSpPr>
        <p:spPr/>
        <p:txBody>
          <a:bodyPr/>
          <a:lstStyle>
            <a:lvl1pPr>
              <a:defRPr/>
            </a:lvl1pPr>
          </a:lstStyle>
          <a:p>
            <a:fld id="{54F71DC3-60CE-4AF9-9168-AD51CF621458}" type="slidenum">
              <a:rPr lang="en-US" altLang="el-GR"/>
              <a:pPr/>
              <a:t>‹#›</a:t>
            </a:fld>
            <a:endParaRPr lang="en-US" altLang="el-GR"/>
          </a:p>
        </p:txBody>
      </p:sp>
    </p:spTree>
    <p:extLst>
      <p:ext uri="{BB962C8B-B14F-4D97-AF65-F5344CB8AC3E}">
        <p14:creationId xmlns:p14="http://schemas.microsoft.com/office/powerpoint/2010/main" val="193755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altLang="el-GR"/>
          </a:p>
        </p:txBody>
      </p:sp>
      <p:sp>
        <p:nvSpPr>
          <p:cNvPr id="8" name="Footer Placeholder 7"/>
          <p:cNvSpPr>
            <a:spLocks noGrp="1"/>
          </p:cNvSpPr>
          <p:nvPr>
            <p:ph type="ftr" sz="quarter" idx="11"/>
          </p:nvPr>
        </p:nvSpPr>
        <p:spPr/>
        <p:txBody>
          <a:bodyPr/>
          <a:lstStyle>
            <a:lvl1pPr>
              <a:defRPr/>
            </a:lvl1pPr>
          </a:lstStyle>
          <a:p>
            <a:endParaRPr lang="en-US" altLang="el-GR"/>
          </a:p>
        </p:txBody>
      </p:sp>
      <p:sp>
        <p:nvSpPr>
          <p:cNvPr id="9" name="Slide Number Placeholder 8"/>
          <p:cNvSpPr>
            <a:spLocks noGrp="1"/>
          </p:cNvSpPr>
          <p:nvPr>
            <p:ph type="sldNum" sz="quarter" idx="12"/>
          </p:nvPr>
        </p:nvSpPr>
        <p:spPr/>
        <p:txBody>
          <a:bodyPr/>
          <a:lstStyle>
            <a:lvl1pPr>
              <a:defRPr/>
            </a:lvl1pPr>
          </a:lstStyle>
          <a:p>
            <a:fld id="{32C7A5D7-0CF3-4896-AA90-E30AABB2C635}" type="slidenum">
              <a:rPr lang="en-US" altLang="el-GR"/>
              <a:pPr/>
              <a:t>‹#›</a:t>
            </a:fld>
            <a:endParaRPr lang="en-US" altLang="el-GR"/>
          </a:p>
        </p:txBody>
      </p:sp>
    </p:spTree>
    <p:extLst>
      <p:ext uri="{BB962C8B-B14F-4D97-AF65-F5344CB8AC3E}">
        <p14:creationId xmlns:p14="http://schemas.microsoft.com/office/powerpoint/2010/main" val="222189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altLang="el-GR"/>
          </a:p>
        </p:txBody>
      </p:sp>
      <p:sp>
        <p:nvSpPr>
          <p:cNvPr id="4" name="Footer Placeholder 3"/>
          <p:cNvSpPr>
            <a:spLocks noGrp="1"/>
          </p:cNvSpPr>
          <p:nvPr>
            <p:ph type="ftr" sz="quarter" idx="11"/>
          </p:nvPr>
        </p:nvSpPr>
        <p:spPr/>
        <p:txBody>
          <a:bodyPr/>
          <a:lstStyle>
            <a:lvl1pPr>
              <a:defRPr/>
            </a:lvl1pPr>
          </a:lstStyle>
          <a:p>
            <a:endParaRPr lang="en-US" altLang="el-GR"/>
          </a:p>
        </p:txBody>
      </p:sp>
      <p:sp>
        <p:nvSpPr>
          <p:cNvPr id="5" name="Slide Number Placeholder 4"/>
          <p:cNvSpPr>
            <a:spLocks noGrp="1"/>
          </p:cNvSpPr>
          <p:nvPr>
            <p:ph type="sldNum" sz="quarter" idx="12"/>
          </p:nvPr>
        </p:nvSpPr>
        <p:spPr/>
        <p:txBody>
          <a:bodyPr/>
          <a:lstStyle>
            <a:lvl1pPr>
              <a:defRPr/>
            </a:lvl1pPr>
          </a:lstStyle>
          <a:p>
            <a:fld id="{073995E4-333D-4111-B5BB-26A575C13F52}" type="slidenum">
              <a:rPr lang="en-US" altLang="el-GR"/>
              <a:pPr/>
              <a:t>‹#›</a:t>
            </a:fld>
            <a:endParaRPr lang="en-US" altLang="el-GR"/>
          </a:p>
        </p:txBody>
      </p:sp>
    </p:spTree>
    <p:extLst>
      <p:ext uri="{BB962C8B-B14F-4D97-AF65-F5344CB8AC3E}">
        <p14:creationId xmlns:p14="http://schemas.microsoft.com/office/powerpoint/2010/main" val="385100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l-GR"/>
          </a:p>
        </p:txBody>
      </p:sp>
      <p:sp>
        <p:nvSpPr>
          <p:cNvPr id="3" name="Footer Placeholder 2"/>
          <p:cNvSpPr>
            <a:spLocks noGrp="1"/>
          </p:cNvSpPr>
          <p:nvPr>
            <p:ph type="ftr" sz="quarter" idx="11"/>
          </p:nvPr>
        </p:nvSpPr>
        <p:spPr/>
        <p:txBody>
          <a:bodyPr/>
          <a:lstStyle>
            <a:lvl1pPr>
              <a:defRPr/>
            </a:lvl1pPr>
          </a:lstStyle>
          <a:p>
            <a:endParaRPr lang="en-US" altLang="el-GR"/>
          </a:p>
        </p:txBody>
      </p:sp>
      <p:sp>
        <p:nvSpPr>
          <p:cNvPr id="4" name="Slide Number Placeholder 3"/>
          <p:cNvSpPr>
            <a:spLocks noGrp="1"/>
          </p:cNvSpPr>
          <p:nvPr>
            <p:ph type="sldNum" sz="quarter" idx="12"/>
          </p:nvPr>
        </p:nvSpPr>
        <p:spPr/>
        <p:txBody>
          <a:bodyPr/>
          <a:lstStyle>
            <a:lvl1pPr>
              <a:defRPr/>
            </a:lvl1pPr>
          </a:lstStyle>
          <a:p>
            <a:fld id="{B616F18B-76FB-4B28-963B-1F9109FCA7E2}" type="slidenum">
              <a:rPr lang="en-US" altLang="el-GR"/>
              <a:pPr/>
              <a:t>‹#›</a:t>
            </a:fld>
            <a:endParaRPr lang="en-US" altLang="el-GR"/>
          </a:p>
        </p:txBody>
      </p:sp>
    </p:spTree>
    <p:extLst>
      <p:ext uri="{BB962C8B-B14F-4D97-AF65-F5344CB8AC3E}">
        <p14:creationId xmlns:p14="http://schemas.microsoft.com/office/powerpoint/2010/main" val="232863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l-GR"/>
          </a:p>
        </p:txBody>
      </p:sp>
      <p:sp>
        <p:nvSpPr>
          <p:cNvPr id="6" name="Footer Placeholder 5"/>
          <p:cNvSpPr>
            <a:spLocks noGrp="1"/>
          </p:cNvSpPr>
          <p:nvPr>
            <p:ph type="ftr" sz="quarter" idx="11"/>
          </p:nvPr>
        </p:nvSpPr>
        <p:spPr/>
        <p:txBody>
          <a:bodyPr/>
          <a:lstStyle>
            <a:lvl1pPr>
              <a:defRPr/>
            </a:lvl1pPr>
          </a:lstStyle>
          <a:p>
            <a:endParaRPr lang="en-US" altLang="el-GR"/>
          </a:p>
        </p:txBody>
      </p:sp>
      <p:sp>
        <p:nvSpPr>
          <p:cNvPr id="7" name="Slide Number Placeholder 6"/>
          <p:cNvSpPr>
            <a:spLocks noGrp="1"/>
          </p:cNvSpPr>
          <p:nvPr>
            <p:ph type="sldNum" sz="quarter" idx="12"/>
          </p:nvPr>
        </p:nvSpPr>
        <p:spPr/>
        <p:txBody>
          <a:bodyPr/>
          <a:lstStyle>
            <a:lvl1pPr>
              <a:defRPr/>
            </a:lvl1pPr>
          </a:lstStyle>
          <a:p>
            <a:fld id="{493A3AAB-C364-4315-8FB1-DBE86B8B7DB5}" type="slidenum">
              <a:rPr lang="en-US" altLang="el-GR"/>
              <a:pPr/>
              <a:t>‹#›</a:t>
            </a:fld>
            <a:endParaRPr lang="en-US" altLang="el-GR"/>
          </a:p>
        </p:txBody>
      </p:sp>
    </p:spTree>
    <p:extLst>
      <p:ext uri="{BB962C8B-B14F-4D97-AF65-F5344CB8AC3E}">
        <p14:creationId xmlns:p14="http://schemas.microsoft.com/office/powerpoint/2010/main" val="225763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l-GR"/>
          </a:p>
        </p:txBody>
      </p:sp>
      <p:sp>
        <p:nvSpPr>
          <p:cNvPr id="6" name="Footer Placeholder 5"/>
          <p:cNvSpPr>
            <a:spLocks noGrp="1"/>
          </p:cNvSpPr>
          <p:nvPr>
            <p:ph type="ftr" sz="quarter" idx="11"/>
          </p:nvPr>
        </p:nvSpPr>
        <p:spPr/>
        <p:txBody>
          <a:bodyPr/>
          <a:lstStyle>
            <a:lvl1pPr>
              <a:defRPr/>
            </a:lvl1pPr>
          </a:lstStyle>
          <a:p>
            <a:endParaRPr lang="en-US" altLang="el-GR"/>
          </a:p>
        </p:txBody>
      </p:sp>
      <p:sp>
        <p:nvSpPr>
          <p:cNvPr id="7" name="Slide Number Placeholder 6"/>
          <p:cNvSpPr>
            <a:spLocks noGrp="1"/>
          </p:cNvSpPr>
          <p:nvPr>
            <p:ph type="sldNum" sz="quarter" idx="12"/>
          </p:nvPr>
        </p:nvSpPr>
        <p:spPr/>
        <p:txBody>
          <a:bodyPr/>
          <a:lstStyle>
            <a:lvl1pPr>
              <a:defRPr/>
            </a:lvl1pPr>
          </a:lstStyle>
          <a:p>
            <a:fld id="{6431FA03-7E14-40B5-9E04-169974B676E3}" type="slidenum">
              <a:rPr lang="en-US" altLang="el-GR"/>
              <a:pPr/>
              <a:t>‹#›</a:t>
            </a:fld>
            <a:endParaRPr lang="en-US" altLang="el-GR"/>
          </a:p>
        </p:txBody>
      </p:sp>
    </p:spTree>
    <p:extLst>
      <p:ext uri="{BB962C8B-B14F-4D97-AF65-F5344CB8AC3E}">
        <p14:creationId xmlns:p14="http://schemas.microsoft.com/office/powerpoint/2010/main" val="428732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8FA4C0-5359-4E37-9739-9EAB558B5BFB}"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4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altLang="el-GR" b="1">
                <a:latin typeface="Comic Sans MS" pitchFamily="66" charset="0"/>
              </a:rPr>
              <a:t>ΙΣΤΟΡΙΑ ΤΗΣ ΚΥΠΡΟΥ</a:t>
            </a:r>
          </a:p>
        </p:txBody>
      </p:sp>
      <p:sp>
        <p:nvSpPr>
          <p:cNvPr id="5123" name="Rectangle 3"/>
          <p:cNvSpPr>
            <a:spLocks noGrp="1" noChangeArrowheads="1"/>
          </p:cNvSpPr>
          <p:nvPr>
            <p:ph type="subTitle" idx="4294967295"/>
          </p:nvPr>
        </p:nvSpPr>
        <p:spPr>
          <a:xfrm>
            <a:off x="3419475" y="1916113"/>
            <a:ext cx="5365750" cy="3810000"/>
          </a:xfrm>
        </p:spPr>
        <p:txBody>
          <a:bodyPr/>
          <a:lstStyle/>
          <a:p>
            <a:pPr marL="0" indent="0" algn="ctr">
              <a:buFontTx/>
              <a:buNone/>
            </a:pPr>
            <a:endParaRPr lang="el-GR" altLang="el-GR"/>
          </a:p>
        </p:txBody>
      </p:sp>
      <p:pic>
        <p:nvPicPr>
          <p:cNvPr id="5124" name="Picture 4" descr="simaia 1"/>
          <p:cNvPicPr>
            <a:picLocks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25538"/>
            <a:ext cx="3348038" cy="476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sz="quarter"/>
          </p:nvPr>
        </p:nvSpPr>
        <p:spPr/>
        <p:txBody>
          <a:bodyPr/>
          <a:lstStyle/>
          <a:p>
            <a:r>
              <a:rPr lang="el-GR" altLang="el-GR" sz="3600" b="1"/>
              <a:t>Εμφάνιση Πόλεων-Βασιλείων 1050-325π.Χ</a:t>
            </a:r>
          </a:p>
        </p:txBody>
      </p:sp>
      <p:pic>
        <p:nvPicPr>
          <p:cNvPr id="14339" name="Picture 3" descr="polis vas Apollo"/>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00113" y="1268413"/>
            <a:ext cx="2116137" cy="2620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0" name="Picture 4" descr="polis vas erythromorf"/>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08525" y="2203450"/>
            <a:ext cx="3540125" cy="3730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descr="polis vas Evagora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971550" y="4149725"/>
            <a:ext cx="2060575" cy="2303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55650" y="0"/>
            <a:ext cx="7772400" cy="1143000"/>
          </a:xfrm>
        </p:spPr>
        <p:txBody>
          <a:bodyPr/>
          <a:lstStyle/>
          <a:p>
            <a:r>
              <a:rPr lang="el-GR" altLang="el-GR" sz="4000" b="1"/>
              <a:t>Ελληνιστική εποχή 333-58π.Χ</a:t>
            </a:r>
          </a:p>
        </p:txBody>
      </p:sp>
      <p:sp>
        <p:nvSpPr>
          <p:cNvPr id="15363" name="Rectangle 3"/>
          <p:cNvSpPr>
            <a:spLocks noGrp="1" noChangeArrowheads="1"/>
          </p:cNvSpPr>
          <p:nvPr>
            <p:ph type="body" idx="1"/>
          </p:nvPr>
        </p:nvSpPr>
        <p:spPr>
          <a:xfrm>
            <a:off x="755650" y="1052513"/>
            <a:ext cx="7772400" cy="5400675"/>
          </a:xfrm>
        </p:spPr>
        <p:txBody>
          <a:bodyPr/>
          <a:lstStyle/>
          <a:p>
            <a:pPr>
              <a:lnSpc>
                <a:spcPct val="90000"/>
              </a:lnSpc>
              <a:buFontTx/>
              <a:buNone/>
            </a:pPr>
            <a:r>
              <a:rPr lang="el-GR" altLang="el-GR"/>
              <a:t>      Ο Μέγας Αλέξαντρος, βασιλιάς της Μακεδονίας, κατάκτησε την Περσία και ένταξε την Κύπρο στην αυτοκρατορία του. Η Κύπρος μετά τους πολέμους του Μέγα Αλεξάντρου περιλαμβάνεται στα όρια του Ελληνιστικού Βασιλείου των Πτολεμαίων της Αιγύπτου και κατ’ επέκταση στον Ελληνικό Αλεξαντρινό κόσμο. Για την Κύπρο αυτή η περίοδος ήταν περίοδος ακμής. Τα βασίλεια κλείνουν και η Κύπρος ενώνεται κάτω από τους Πτολεμαίους με  πρωτεύουσα την Πάφο.</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sz="quarter"/>
          </p:nvPr>
        </p:nvSpPr>
        <p:spPr/>
        <p:txBody>
          <a:bodyPr/>
          <a:lstStyle/>
          <a:p>
            <a:r>
              <a:rPr lang="el-GR" altLang="el-GR" b="1"/>
              <a:t>Ελληνιστική εποχή 333-58π.Χ</a:t>
            </a:r>
          </a:p>
        </p:txBody>
      </p:sp>
      <p:pic>
        <p:nvPicPr>
          <p:cNvPr id="16387" name="Picture 3" descr="ellinistika alexandros"/>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06488" y="1981200"/>
            <a:ext cx="2970212" cy="198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descr="ellinistika kori"/>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64213" y="1981200"/>
            <a:ext cx="1574800" cy="198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descr="ellinistika nao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565275" y="3938588"/>
            <a:ext cx="2095500"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0" name="Picture 6" descr="ellinistika nomisma"/>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708525" y="4495800"/>
            <a:ext cx="3275013" cy="157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260350"/>
            <a:ext cx="7772400" cy="1143000"/>
          </a:xfrm>
        </p:spPr>
        <p:txBody>
          <a:bodyPr/>
          <a:lstStyle/>
          <a:p>
            <a:r>
              <a:rPr lang="el-GR" altLang="el-GR" sz="4000" b="1"/>
              <a:t>Ρωμαϊκή εποχή 58π.Χ-330μ.Χ</a:t>
            </a:r>
          </a:p>
        </p:txBody>
      </p:sp>
      <p:sp>
        <p:nvSpPr>
          <p:cNvPr id="17411" name="Rectangle 3"/>
          <p:cNvSpPr>
            <a:spLocks noGrp="1" noChangeArrowheads="1"/>
          </p:cNvSpPr>
          <p:nvPr>
            <p:ph type="body" idx="1"/>
          </p:nvPr>
        </p:nvSpPr>
        <p:spPr>
          <a:xfrm>
            <a:off x="684213" y="1412875"/>
            <a:ext cx="8064500" cy="4752975"/>
          </a:xfrm>
        </p:spPr>
        <p:txBody>
          <a:bodyPr/>
          <a:lstStyle/>
          <a:p>
            <a:pPr>
              <a:buFontTx/>
              <a:buNone/>
            </a:pPr>
            <a:r>
              <a:rPr lang="el-GR" altLang="el-GR" sz="2400"/>
              <a:t>      </a:t>
            </a:r>
            <a:r>
              <a:rPr lang="el-GR" altLang="el-GR" sz="2800"/>
              <a:t>Κατά την διάρκεια των πολέμων ανάμεσα στη Ρώμη και στην Αίγυπτο η Κύπρος εμπλάκηκε και αυτή στον πόλεμο. Το 37π.Χ η Κύπρος έγινε τμήμα της Ρωμαϊκής Αυτοκρατορίας. Τη διοικεί ένας ρωμαίος ανθύπατος που διοικούσε στην Πάφο. Κατά την πρώτη περιοδεία του Αποστόλου Παύλου και του Βαρνάβα το 45μ.Χ. ο Σέργιος Παύλος δέχεται το Χριστιανισμό. Η Κύπρος έγινε η πρώτη χώρα με χριστιανό διοικητή. Το 313μ.Χ με το διάταγμα των Μεδιολάνων για ανεξιθρησκία δίνεται ελευθερία στους Κύπριους Χριστιανούς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sz="quarter"/>
          </p:nvPr>
        </p:nvSpPr>
        <p:spPr/>
        <p:txBody>
          <a:bodyPr/>
          <a:lstStyle/>
          <a:p>
            <a:r>
              <a:rPr lang="el-GR" altLang="el-GR" b="1"/>
              <a:t>Ρωμαϊκή εποχή 58π.Χ-330μ.Χ</a:t>
            </a:r>
          </a:p>
        </p:txBody>
      </p:sp>
      <p:pic>
        <p:nvPicPr>
          <p:cNvPr id="18435" name="Picture 3" descr="roman aftokrato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79613" y="1628775"/>
            <a:ext cx="2216150" cy="478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descr="roman dionyso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56200" y="1981200"/>
            <a:ext cx="2789238" cy="198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5" descr="roman soloi"/>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92725" y="4005263"/>
            <a:ext cx="2879725" cy="2613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27088" y="260350"/>
            <a:ext cx="7772400" cy="1143000"/>
          </a:xfrm>
        </p:spPr>
        <p:txBody>
          <a:bodyPr/>
          <a:lstStyle/>
          <a:p>
            <a:r>
              <a:rPr lang="el-GR" altLang="el-GR" sz="4000" b="1"/>
              <a:t>Βυζαντινή περίοδος 330-1191μ.Χ</a:t>
            </a:r>
          </a:p>
        </p:txBody>
      </p:sp>
      <p:sp>
        <p:nvSpPr>
          <p:cNvPr id="19459" name="Rectangle 3"/>
          <p:cNvSpPr>
            <a:spLocks noGrp="1" noChangeArrowheads="1"/>
          </p:cNvSpPr>
          <p:nvPr>
            <p:ph type="body" idx="1"/>
          </p:nvPr>
        </p:nvSpPr>
        <p:spPr>
          <a:xfrm>
            <a:off x="250825" y="1196975"/>
            <a:ext cx="8642350" cy="5400675"/>
          </a:xfrm>
        </p:spPr>
        <p:txBody>
          <a:bodyPr/>
          <a:lstStyle/>
          <a:p>
            <a:pPr>
              <a:lnSpc>
                <a:spcPct val="90000"/>
              </a:lnSpc>
              <a:buFontTx/>
              <a:buNone/>
            </a:pPr>
            <a:r>
              <a:rPr lang="el-GR" altLang="el-GR" sz="2800"/>
              <a:t> Όταν η Ρωμαϊκή Αυτοκρατορία χωρίζεται σε Ανατολικό και σε Δυτικό τμήμα η Κύπρος γίνεται μέρος του Ανατολικού Ρωμαϊκού κράτους. Το 488 μ.Χ. ανακαλύφθηκε στη Σαλαμίνα ο τάφος του Αποστόλου Βαρνάβα, τα λείψανα και το χειρόγραφο Ευαγγέλιο του Ματθαίου. Ακολούθως ο Αυτοκράτορας Ζήνωνας παραχώρησε τρία προνόμια στον Αρχιεπίσκοπο:</a:t>
            </a:r>
          </a:p>
          <a:p>
            <a:pPr>
              <a:lnSpc>
                <a:spcPct val="90000"/>
              </a:lnSpc>
            </a:pPr>
            <a:r>
              <a:rPr lang="el-GR" altLang="el-GR" sz="2800"/>
              <a:t>να φέρει αυτοκρατορικό σκήπτρο, </a:t>
            </a:r>
          </a:p>
          <a:p>
            <a:pPr>
              <a:lnSpc>
                <a:spcPct val="90000"/>
              </a:lnSpc>
            </a:pPr>
            <a:r>
              <a:rPr lang="el-GR" altLang="el-GR" sz="2800"/>
              <a:t>να φορεί κόκκινο μανδύα και </a:t>
            </a:r>
          </a:p>
          <a:p>
            <a:pPr>
              <a:lnSpc>
                <a:spcPct val="90000"/>
              </a:lnSpc>
            </a:pPr>
            <a:r>
              <a:rPr lang="el-GR" altLang="el-GR" sz="2800"/>
              <a:t>να υπογράφει με κόκκινο μελάνι. </a:t>
            </a:r>
          </a:p>
          <a:p>
            <a:pPr>
              <a:lnSpc>
                <a:spcPct val="90000"/>
              </a:lnSpc>
              <a:buFontTx/>
              <a:buNone/>
            </a:pPr>
            <a:r>
              <a:rPr lang="el-GR" altLang="el-GR" sz="2800"/>
              <a:t>Οι Άραβες το 647μ.Χ.  κάνουν επιδρομές στην Κύπρο. Ο Νικηφόρος Φωκάς νίκησε τους Άραβες και ελευθέρωσε την Κύπρο το 965μ.Χ.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p:txBody>
          <a:bodyPr/>
          <a:lstStyle/>
          <a:p>
            <a:r>
              <a:rPr lang="el-GR" altLang="el-GR" sz="4000" b="1"/>
              <a:t>Βυζαντινή περίοδος 330-1191μ.Χ</a:t>
            </a:r>
          </a:p>
        </p:txBody>
      </p:sp>
      <p:pic>
        <p:nvPicPr>
          <p:cNvPr id="20483" name="Picture 3" descr="byzantine mosaic"/>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43050" y="1981200"/>
            <a:ext cx="2098675" cy="198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4" descr="byzantine stavrovouni"/>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756025" y="2465388"/>
            <a:ext cx="4689475" cy="299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5" descr="byzantine tihografia"/>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563688" y="4108450"/>
            <a:ext cx="2058987" cy="198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88913"/>
            <a:ext cx="9144000" cy="1143000"/>
          </a:xfrm>
        </p:spPr>
        <p:txBody>
          <a:bodyPr/>
          <a:lstStyle/>
          <a:p>
            <a:r>
              <a:rPr lang="el-GR" altLang="el-GR" sz="4000" b="1"/>
              <a:t>Εποχή της Φραγκοκρατίας </a:t>
            </a:r>
            <a:br>
              <a:rPr lang="el-GR" altLang="el-GR" sz="4000" b="1"/>
            </a:br>
            <a:r>
              <a:rPr lang="el-GR" altLang="el-GR" sz="4000" b="1"/>
              <a:t>1192-1489 μ.Χ</a:t>
            </a:r>
            <a:r>
              <a:rPr lang="el-GR" altLang="el-GR" sz="3600" b="1"/>
              <a:t>.</a:t>
            </a:r>
          </a:p>
        </p:txBody>
      </p:sp>
      <p:sp>
        <p:nvSpPr>
          <p:cNvPr id="21507" name="Rectangle 3"/>
          <p:cNvSpPr>
            <a:spLocks noGrp="1" noChangeArrowheads="1"/>
          </p:cNvSpPr>
          <p:nvPr>
            <p:ph type="body" idx="1"/>
          </p:nvPr>
        </p:nvSpPr>
        <p:spPr>
          <a:xfrm>
            <a:off x="539750" y="1341438"/>
            <a:ext cx="8208963" cy="5040312"/>
          </a:xfrm>
        </p:spPr>
        <p:txBody>
          <a:bodyPr/>
          <a:lstStyle/>
          <a:p>
            <a:pPr>
              <a:lnSpc>
                <a:spcPct val="90000"/>
              </a:lnSpc>
              <a:buFontTx/>
              <a:buNone/>
            </a:pPr>
            <a:r>
              <a:rPr lang="el-GR" altLang="el-GR" sz="2800"/>
              <a:t>Το Φεουδαρχικό σύστημα εφαρμόζεται στο νησί μας και η Καθολική Εκκλησία αντικαθιστά επίσημα την Ορθόδοξη. Η Κύπρος χωρίζεται σε φέουδα, τα οποία διήκουν ευρωπαίοι ευγενείς. Οι ντόπιοι Κύπριοι γίνονται δουλοπάροικοι. Η Καθολική Εκκλησία με την σύμπραξη της πολιτικής εξουσίας διώκει και καταπιέζει όχι μόνο τους Χριστιανούς αλλά και τη</a:t>
            </a:r>
          </a:p>
          <a:p>
            <a:pPr>
              <a:lnSpc>
                <a:spcPct val="90000"/>
              </a:lnSpc>
              <a:buFontTx/>
              <a:buNone/>
            </a:pPr>
            <a:r>
              <a:rPr lang="el-GR" altLang="el-GR" sz="2800"/>
              <a:t>Χριστιανική εκκλησία. Η Λευκωσία που ήταν τότε η έδρα των Φράγκων έγινε πρωτεύουσα του νησιού. Η Φραγκοκρατία τελειώνει όταν η τελευταία βασίλισσα του νησιού Αικατερίνη Κορνάρο παραχωρεί την Κύπρο στην Ενετική Δημοκρατία το 1489μ.Χ.</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p:txBody>
          <a:bodyPr/>
          <a:lstStyle/>
          <a:p>
            <a:r>
              <a:rPr lang="el-GR" altLang="el-GR" sz="3600" b="1"/>
              <a:t>Εποχή της Φραγκοκρατίας </a:t>
            </a:r>
            <a:br>
              <a:rPr lang="el-GR" altLang="el-GR" sz="3600" b="1"/>
            </a:br>
            <a:r>
              <a:rPr lang="el-GR" altLang="el-GR" sz="3600" b="1"/>
              <a:t>1192-1489 μ.Χ.</a:t>
            </a:r>
          </a:p>
        </p:txBody>
      </p:sp>
      <p:pic>
        <p:nvPicPr>
          <p:cNvPr id="22531" name="Picture 3" descr="frangish bellapais"/>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456238" y="4103688"/>
            <a:ext cx="2430462" cy="198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4" descr="frangish donor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57838" y="1981200"/>
            <a:ext cx="1985962" cy="198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5" descr="frangish kolossi"/>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331913" y="2060575"/>
            <a:ext cx="3873500"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9750" y="188913"/>
            <a:ext cx="7772400" cy="1143000"/>
          </a:xfrm>
        </p:spPr>
        <p:txBody>
          <a:bodyPr/>
          <a:lstStyle/>
          <a:p>
            <a:r>
              <a:rPr lang="el-GR" altLang="el-GR" sz="4000" b="1"/>
              <a:t>Ενετοκρατία 1489-1571 μ.Χ.</a:t>
            </a:r>
          </a:p>
        </p:txBody>
      </p:sp>
      <p:sp>
        <p:nvSpPr>
          <p:cNvPr id="23555" name="Rectangle 3"/>
          <p:cNvSpPr>
            <a:spLocks noGrp="1" noChangeArrowheads="1"/>
          </p:cNvSpPr>
          <p:nvPr>
            <p:ph type="body" idx="1"/>
          </p:nvPr>
        </p:nvSpPr>
        <p:spPr>
          <a:xfrm>
            <a:off x="685800" y="1196975"/>
            <a:ext cx="7772400" cy="4899025"/>
          </a:xfrm>
        </p:spPr>
        <p:txBody>
          <a:bodyPr/>
          <a:lstStyle/>
          <a:p>
            <a:pPr>
              <a:lnSpc>
                <a:spcPct val="90000"/>
              </a:lnSpc>
            </a:pPr>
            <a:endParaRPr lang="el-GR" altLang="el-GR"/>
          </a:p>
          <a:p>
            <a:pPr>
              <a:lnSpc>
                <a:spcPct val="90000"/>
              </a:lnSpc>
              <a:buFontTx/>
              <a:buNone/>
            </a:pPr>
            <a:r>
              <a:rPr lang="el-GR" altLang="el-GR"/>
              <a:t>     Από Φράγκικο Βασίλειο που ήταν η Κύπρος γίνεται αποικία της Δημοκρατίας του Αγίου Μάρκου. Η Αυξανόμενη Οθωμανική απειλή αναγκάζει τους Ενετούς να οχυρώσουν το νησί. Οι σημαντικότερες πόλεις της Λευκωσίας και της Αμμοχώστου ενισχύθηκαν με δυνατά τείχη που θεωρήθηκαν δείγματα πρωτοποριακής αμυντικής αρχιτεκτονικής.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7772400" cy="1052513"/>
          </a:xfrm>
        </p:spPr>
        <p:txBody>
          <a:bodyPr/>
          <a:lstStyle/>
          <a:p>
            <a:r>
              <a:rPr lang="el-GR" altLang="el-GR" sz="4000"/>
              <a:t>Μικρή χώρα - Μακρόχρονη ιστορία</a:t>
            </a:r>
            <a:endParaRPr lang="en-GB" altLang="el-GR" sz="4000"/>
          </a:p>
        </p:txBody>
      </p:sp>
      <p:sp>
        <p:nvSpPr>
          <p:cNvPr id="6147" name="Rectangle 3"/>
          <p:cNvSpPr>
            <a:spLocks noGrp="1" noChangeArrowheads="1"/>
          </p:cNvSpPr>
          <p:nvPr>
            <p:ph type="body" sz="half" idx="1"/>
          </p:nvPr>
        </p:nvSpPr>
        <p:spPr>
          <a:xfrm>
            <a:off x="0" y="908050"/>
            <a:ext cx="5148263" cy="5492750"/>
          </a:xfrm>
        </p:spPr>
        <p:txBody>
          <a:bodyPr/>
          <a:lstStyle/>
          <a:p>
            <a:r>
              <a:rPr lang="el-GR" altLang="el-GR" sz="2800"/>
              <a:t>Η Κύπρος είναι μια μικρή χώρα με μακρόχρονη όμως ιστορία και πλούσια πολιτιστική κληρονομιά. Η ΟΥΝΕΣΚΟ έχει περιλάβει αρκετές από τις αρχαιότητές της, στον Παγκόσμιο Κατάλογο Πολιτιστικών και Φυσικών Θησαυρών. Τα αρχαιολογικά ευρήματα και οι ιστορικές καταγραφές μαρτυρούν την πλούσια ιστορία του νησιού που ξεκινά χιλιάδες χρόνια πριν.</a:t>
            </a:r>
            <a:endParaRPr lang="en-GB" altLang="el-GR" sz="2800"/>
          </a:p>
        </p:txBody>
      </p:sp>
      <p:pic>
        <p:nvPicPr>
          <p:cNvPr id="6148" name="Picture 4" descr="hartis palio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76825" y="2060575"/>
            <a:ext cx="3744913" cy="308451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sz="quarter"/>
          </p:nvPr>
        </p:nvSpPr>
        <p:spPr>
          <a:xfrm>
            <a:off x="685800" y="333375"/>
            <a:ext cx="7772400" cy="1079500"/>
          </a:xfrm>
        </p:spPr>
        <p:txBody>
          <a:bodyPr/>
          <a:lstStyle/>
          <a:p>
            <a:r>
              <a:rPr lang="el-GR" altLang="el-GR" b="1"/>
              <a:t>Ενετοκρατία 1489-1571 μ.Χ.</a:t>
            </a:r>
          </a:p>
        </p:txBody>
      </p:sp>
      <p:pic>
        <p:nvPicPr>
          <p:cNvPr id="24579" name="Picture 3" descr="venitian fam walls"/>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787900" y="1484313"/>
            <a:ext cx="3789363" cy="2185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descr="venitian historiografy"/>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27088" y="1412875"/>
            <a:ext cx="3028950" cy="467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5" descr="venitian famagusta"/>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862513" y="4108450"/>
            <a:ext cx="3375025" cy="198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altLang="el-GR" sz="4000" b="1"/>
              <a:t>Τουρκοκρατία 1571-1878 μ.Χ.</a:t>
            </a:r>
          </a:p>
        </p:txBody>
      </p:sp>
      <p:sp>
        <p:nvSpPr>
          <p:cNvPr id="25603" name="Rectangle 3"/>
          <p:cNvSpPr>
            <a:spLocks noGrp="1" noChangeArrowheads="1"/>
          </p:cNvSpPr>
          <p:nvPr>
            <p:ph type="body" idx="1"/>
          </p:nvPr>
        </p:nvSpPr>
        <p:spPr/>
        <p:txBody>
          <a:bodyPr/>
          <a:lstStyle/>
          <a:p>
            <a:r>
              <a:rPr lang="el-GR" altLang="el-GR" sz="2800"/>
              <a:t>Το 1570 οι Οθωμανοί καταλαμβάνουν τη Λευκωσία και σφαγιάζουν 20 000 από τους τους κατοίκους της. Μετά την Τουρκική κατάκτηση οι Λατίνοι κληρικοί εκδιώκονται ή εξισλαμίζονται. Η Ορθόδοξη εκκλησία αποκαθίσταται. Όταν το 1821 αρχίζει η Επανάσταση, ο Αρχιεπίσκοπος Κυπριανός μαζί με άλλους τρεις επισκόπους, ανώτερους κληρικούς και πολλούς πολίτες, εκτελούνται από τους Τούρκους την 9η Ιουλίου 1821.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sz="quarter"/>
          </p:nvPr>
        </p:nvSpPr>
        <p:spPr/>
        <p:txBody>
          <a:bodyPr/>
          <a:lstStyle/>
          <a:p>
            <a:r>
              <a:rPr lang="el-GR" altLang="el-GR" b="1"/>
              <a:t>Τουρκοκρατία 1571-1878 μ.Χ.</a:t>
            </a:r>
          </a:p>
        </p:txBody>
      </p:sp>
      <p:pic>
        <p:nvPicPr>
          <p:cNvPr id="26627" name="Picture 3" descr="tourkokratia baza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71550" y="1557338"/>
            <a:ext cx="3244850" cy="2185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descr="tourkokratia people"/>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11725" y="2006600"/>
            <a:ext cx="3111500" cy="198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descr="tourkokratia genitsaroi"/>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23938" y="3938588"/>
            <a:ext cx="3187700" cy="2400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6" descr="tourkokratia eikona"/>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859338" y="3938588"/>
            <a:ext cx="3278187"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60350"/>
            <a:ext cx="7772400" cy="1081088"/>
          </a:xfrm>
        </p:spPr>
        <p:txBody>
          <a:bodyPr/>
          <a:lstStyle/>
          <a:p>
            <a:r>
              <a:rPr lang="el-GR" altLang="el-GR" sz="4000" b="1"/>
              <a:t>Αγγλοκρατία 1878-1960</a:t>
            </a:r>
          </a:p>
        </p:txBody>
      </p:sp>
      <p:sp>
        <p:nvSpPr>
          <p:cNvPr id="27651" name="Rectangle 3"/>
          <p:cNvSpPr>
            <a:spLocks noGrp="1" noChangeArrowheads="1"/>
          </p:cNvSpPr>
          <p:nvPr>
            <p:ph type="body" idx="1"/>
          </p:nvPr>
        </p:nvSpPr>
        <p:spPr>
          <a:xfrm>
            <a:off x="323850" y="1268413"/>
            <a:ext cx="8351838" cy="4827587"/>
          </a:xfrm>
        </p:spPr>
        <p:txBody>
          <a:bodyPr/>
          <a:lstStyle/>
          <a:p>
            <a:pPr>
              <a:lnSpc>
                <a:spcPct val="80000"/>
              </a:lnSpc>
            </a:pPr>
            <a:r>
              <a:rPr lang="el-GR" altLang="el-GR" sz="2800"/>
              <a:t>Η Μεγάλη Βρετανία ύστερα από συμφωνία της με την Τουρκία να κυβερνά την Κύπρο αλλά πάλι η Κύπρος να ανήκει στην Οθωμανική Αυτοκρατορία πήρε ως αφορμή το ότι η Τουρκία εισήλθε στον Α΄ Παγκόσμιο πόλεμο υπέρ των Γερμανών και πήρε την εξουσία του νησιού το 1914. Από το 1925 η Κύπρος ανακηρύσ-σεται σε Βρετανική Αποικία. Στην διάρκεια του Β΄ παγκόσμιου πολέμου η Κύπρος βοήθησε τους συμ-μάχους και ζήτησε και αυτή το δικαίωμα της αυτοδιάθεσης ως αντάλλαγμα. Μετά την εξάντληση όλων των ειρηνικών και πολιτικών μέσων αρχίζει ο ένοπλος αγώνας της Ε.Ο.ΚΑ 1955. Οι αντάρτες πολέμησαν για την ένωση της Κύπρου με την Ελλάδα. Με το τέλος του αγώνα η Κύπρος ανακηρύσσεται σε ανεξάρτητο κράτος το 1960.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sz="quarter"/>
          </p:nvPr>
        </p:nvSpPr>
        <p:spPr/>
        <p:txBody>
          <a:bodyPr/>
          <a:lstStyle/>
          <a:p>
            <a:r>
              <a:rPr lang="el-GR" altLang="el-GR" b="1"/>
              <a:t>Αγγλοκρατία 1878-1960</a:t>
            </a:r>
          </a:p>
        </p:txBody>
      </p:sp>
      <p:pic>
        <p:nvPicPr>
          <p:cNvPr id="28675" name="Picture 3" descr="agglokratia proedriko"/>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76400" y="2079625"/>
            <a:ext cx="1830388" cy="178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6" name="Picture 4" descr="agglokratia simaia"/>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78400" y="1557338"/>
            <a:ext cx="3154363" cy="482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5" descr="agglokratia limani"/>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971550" y="4076700"/>
            <a:ext cx="3165475"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60350"/>
            <a:ext cx="7772400" cy="936625"/>
          </a:xfrm>
        </p:spPr>
        <p:txBody>
          <a:bodyPr/>
          <a:lstStyle/>
          <a:p>
            <a:r>
              <a:rPr lang="el-GR" altLang="el-GR" b="1"/>
              <a:t>Ανεξαρτησία 1960-1974</a:t>
            </a:r>
          </a:p>
        </p:txBody>
      </p:sp>
      <p:sp>
        <p:nvSpPr>
          <p:cNvPr id="29699" name="Rectangle 3"/>
          <p:cNvSpPr>
            <a:spLocks noGrp="1" noChangeArrowheads="1"/>
          </p:cNvSpPr>
          <p:nvPr>
            <p:ph type="body" idx="1"/>
          </p:nvPr>
        </p:nvSpPr>
        <p:spPr>
          <a:xfrm>
            <a:off x="323850" y="1125538"/>
            <a:ext cx="8496300" cy="4970462"/>
          </a:xfrm>
        </p:spPr>
        <p:txBody>
          <a:bodyPr/>
          <a:lstStyle/>
          <a:p>
            <a:pPr>
              <a:lnSpc>
                <a:spcPct val="80000"/>
              </a:lnSpc>
            </a:pPr>
            <a:r>
              <a:rPr lang="el-GR" altLang="el-GR" sz="2800"/>
              <a:t>Μετά τις συμφωνίες Ζυρίχης-Λονδίνου στις 16 Αυγούστου 1960 το νησί ανακηρύσσεται ανεξάρτητη Δημοκρατία. Όταν ο Αρχιεπίσκοπος Μακάριος το 1963 πρότεινε κάποια λύση για να διευκολυνθεί η διακυβέρνηση του νησιού, όλοι οι Τουρκοκύπριοι έφυγαν από τις θέσεις και τις εργασίες τους και η Τουρκία απειλούσε ότι θα εισβάλει στην Κύπρο. Από τότε η Τουρκία δεν έπαψε να εργάζεται με σκοπό την διχοτόμηση της Κύπρου. Τον Ιούλιο του 1974 η Χούντα της Ελλάδας οργανώνει στρατό στην Κύπρο με σκοπό την ανατροπή του Αρχιεπισκόπου Μακαρίου, του προέδρου της Δημοκρατίας. Η πράξη αυτή που έγινε στις 15 Ιουλίου 1974 δηλαδή το πραξικόπημα ήταν η αφορμή των Τούρκων για να εισβάλουν στην Κύπρο.</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sz="quarter"/>
          </p:nvPr>
        </p:nvSpPr>
        <p:spPr>
          <a:xfrm>
            <a:off x="685800" y="333375"/>
            <a:ext cx="7772400" cy="1079500"/>
          </a:xfrm>
        </p:spPr>
        <p:txBody>
          <a:bodyPr/>
          <a:lstStyle/>
          <a:p>
            <a:r>
              <a:rPr lang="el-GR" altLang="el-GR" b="1"/>
              <a:t>Ανεξαρτησία 1960-1974</a:t>
            </a:r>
          </a:p>
        </p:txBody>
      </p:sp>
      <p:pic>
        <p:nvPicPr>
          <p:cNvPr id="30723" name="Picture 3" descr="anexartisia simfonia"/>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9750" y="1557338"/>
            <a:ext cx="3024188" cy="2265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descr="anexartisia typo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84888" y="1628775"/>
            <a:ext cx="2681287" cy="4565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descr="anxartisia sport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9750" y="4005263"/>
            <a:ext cx="3136900"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6" name="Picture 6" descr="simaia"/>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3756025" y="3609975"/>
            <a:ext cx="2244725" cy="1350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88913"/>
            <a:ext cx="7772400" cy="863600"/>
          </a:xfrm>
        </p:spPr>
        <p:txBody>
          <a:bodyPr/>
          <a:lstStyle/>
          <a:p>
            <a:r>
              <a:rPr lang="el-GR" altLang="el-GR" b="1"/>
              <a:t>Τουρκική εισβολή 1974</a:t>
            </a:r>
          </a:p>
        </p:txBody>
      </p:sp>
      <p:sp>
        <p:nvSpPr>
          <p:cNvPr id="31747" name="Rectangle 3"/>
          <p:cNvSpPr>
            <a:spLocks noGrp="1" noChangeArrowheads="1"/>
          </p:cNvSpPr>
          <p:nvPr>
            <p:ph type="body" idx="1"/>
          </p:nvPr>
        </p:nvSpPr>
        <p:spPr>
          <a:xfrm>
            <a:off x="250825" y="981075"/>
            <a:ext cx="8569325" cy="5114925"/>
          </a:xfrm>
        </p:spPr>
        <p:txBody>
          <a:bodyPr/>
          <a:lstStyle/>
          <a:p>
            <a:pPr>
              <a:lnSpc>
                <a:spcPct val="80000"/>
              </a:lnSpc>
            </a:pPr>
            <a:r>
              <a:rPr lang="el-GR" altLang="el-GR" sz="2800"/>
              <a:t>Με αφορμή το πραξικόπημα της Χούντας των Αθηνών στην Κύπρο, τα Τουρκικά στρατεύματα περνούν από την Κερύνεια και και εισβάλλουν στην Κύπρο. Ήρθαν λέγοντας ό,τι ήθελαν να σώσουν τους Τουρκοκύπριους κατοίκους του νησιού ενώ ο σκοπός τους ήταν άλλος… Είχαν πολυάριθμο στρατό και υπερδυνάμεις. Παρά την ισχυρή αντίσταση των Κυπρίων ο Τουρκικός στόλος μπήκε στην Κύπρο και κατέλαβε το 37% του εδάφους. Μετά τον πόλεμο είχαμε 200</a:t>
            </a:r>
            <a:r>
              <a:rPr lang="en-US" altLang="el-GR" sz="2800"/>
              <a:t>.</a:t>
            </a:r>
            <a:r>
              <a:rPr lang="el-GR" altLang="el-GR" sz="2800"/>
              <a:t>000 (1/3 του πληθυσμού) πρόσφυγες και 1619 Ελληνοκύπριοι είναι ακόμη αγνοούμενοι. Μέχρι Σήμερα το 37% της Κύπρου μας είναι σκλαβωμένη και καταπατημένη από την μπότα του Αττίλα. Οι προσπάθειες  για επανένωση της Κύπρου μέχρι σήμερα ήταν αποτυχημένες χάριν στην επιμονή του ηγέτη των τουρκοκυπρίων για χωριστό κράτος.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sz="quarter"/>
          </p:nvPr>
        </p:nvSpPr>
        <p:spPr>
          <a:xfrm>
            <a:off x="685800" y="188913"/>
            <a:ext cx="7772400" cy="936625"/>
          </a:xfrm>
        </p:spPr>
        <p:txBody>
          <a:bodyPr/>
          <a:lstStyle/>
          <a:p>
            <a:r>
              <a:rPr lang="el-GR" altLang="el-GR" b="1"/>
              <a:t>Τουρκική εισβολή 1974</a:t>
            </a:r>
          </a:p>
        </p:txBody>
      </p:sp>
      <p:pic>
        <p:nvPicPr>
          <p:cNvPr id="32771" name="Picture 3" descr="1974 2"/>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8313" y="1196975"/>
            <a:ext cx="3455987" cy="2357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descr="1974"/>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16463" y="1125538"/>
            <a:ext cx="3744912" cy="255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descr="denxehno[1]"/>
          <p:cNvPicPr>
            <a:picLocks noChangeAspect="1" noChangeArrowheads="1" noCrop="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77888" y="4108450"/>
            <a:ext cx="3429000" cy="198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6" descr="hartis diairesis"/>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643438" y="4108450"/>
            <a:ext cx="3814762" cy="198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0825" y="260350"/>
            <a:ext cx="8569325" cy="936625"/>
          </a:xfrm>
        </p:spPr>
        <p:txBody>
          <a:bodyPr/>
          <a:lstStyle/>
          <a:p>
            <a:r>
              <a:rPr lang="el-GR" altLang="el-GR" sz="4000" b="1"/>
              <a:t>Η Κύπρος στην Ευρωπαϊκή Ένωση</a:t>
            </a:r>
            <a:endParaRPr lang="en-GB" altLang="el-GR" sz="4000" b="1"/>
          </a:p>
        </p:txBody>
      </p:sp>
      <p:sp>
        <p:nvSpPr>
          <p:cNvPr id="33795" name="Rectangle 3"/>
          <p:cNvSpPr>
            <a:spLocks noGrp="1" noChangeArrowheads="1"/>
          </p:cNvSpPr>
          <p:nvPr>
            <p:ph type="body" idx="1"/>
          </p:nvPr>
        </p:nvSpPr>
        <p:spPr>
          <a:xfrm>
            <a:off x="457200" y="1600200"/>
            <a:ext cx="8229600" cy="4724400"/>
          </a:xfrm>
        </p:spPr>
        <p:txBody>
          <a:bodyPr/>
          <a:lstStyle/>
          <a:p>
            <a:pPr>
              <a:lnSpc>
                <a:spcPct val="90000"/>
              </a:lnSpc>
              <a:buFontTx/>
              <a:buNone/>
            </a:pPr>
            <a:r>
              <a:rPr lang="el-GR" altLang="el-GR" sz="2800"/>
              <a:t>Από το Μάιο του 2004, η Κύπρος έχει το δικαίωμα να οραματίζεται το μέλλον, στα πλαίσια της Ενωμένης Ευρώπης χωρίς όμως να εγκαταλείπει τις πολιτιστικές της ρίζες. </a:t>
            </a:r>
          </a:p>
          <a:p>
            <a:pPr>
              <a:lnSpc>
                <a:spcPct val="90000"/>
              </a:lnSpc>
              <a:buFontTx/>
              <a:buNone/>
            </a:pPr>
            <a:r>
              <a:rPr lang="el-GR" altLang="el-GR" sz="2800"/>
              <a:t>Η στενότερη συνεργασία με τους υπόλοιπους ευρωπαίους θα μας δώσει την ευκαιρία για μεγαλύτερη πρόοδο αλλά και την ευκαιρία να συμβάλουμε στη βελτίωση της ποιότητας ζωής για όλους τους κατοίκους της ηπείρου.</a:t>
            </a:r>
          </a:p>
          <a:p>
            <a:pPr>
              <a:lnSpc>
                <a:spcPct val="90000"/>
              </a:lnSpc>
              <a:buFontTx/>
              <a:buNone/>
            </a:pPr>
            <a:r>
              <a:rPr lang="el-GR" altLang="el-GR" sz="2800"/>
              <a:t>Η εξέλιξη αυτή ανανέωσε τις ελπίδες για ειρηνική λύση στο νησί και επανένωσή του.</a:t>
            </a:r>
            <a:endParaRPr lang="en-GB" altLang="el-GR"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0825" y="333375"/>
            <a:ext cx="8569325" cy="647700"/>
          </a:xfrm>
        </p:spPr>
        <p:txBody>
          <a:bodyPr/>
          <a:lstStyle/>
          <a:p>
            <a:r>
              <a:rPr lang="el-GR" altLang="el-GR" sz="4000"/>
              <a:t>Εξαιρετικά σημαντική γεωγραφική θέση</a:t>
            </a:r>
            <a:endParaRPr lang="en-GB" altLang="el-GR" sz="4000"/>
          </a:p>
        </p:txBody>
      </p:sp>
      <p:sp>
        <p:nvSpPr>
          <p:cNvPr id="7171" name="Rectangle 3"/>
          <p:cNvSpPr>
            <a:spLocks noGrp="1" noChangeArrowheads="1"/>
          </p:cNvSpPr>
          <p:nvPr>
            <p:ph type="body" sz="half" idx="1"/>
          </p:nvPr>
        </p:nvSpPr>
        <p:spPr>
          <a:xfrm>
            <a:off x="250825" y="981075"/>
            <a:ext cx="4752975" cy="5191125"/>
          </a:xfrm>
        </p:spPr>
        <p:txBody>
          <a:bodyPr/>
          <a:lstStyle/>
          <a:p>
            <a:pPr>
              <a:lnSpc>
                <a:spcPct val="90000"/>
              </a:lnSpc>
            </a:pPr>
            <a:r>
              <a:rPr lang="el-GR" altLang="el-GR" sz="2800"/>
              <a:t>Η Κύπρος είναι το τρίτο σε μέγεθος νησί της Μεσογείου. Βρίσκεται στο σταυροδρόμι τριών Ηπείρων, της Ευρώπης, της Αφρικής και της Ασίας. Αυτό καθόρισε και την ταραγμένη ιστορική της μοίρα. Οι Μυκηναίοι Αχαιοί, πριν 3500 χρόνια διαδέχθηκαν τους πρώτους κατοίκους του νησιού εγκαθιδρύοντας τον ελληνικό πολιτισμό στο νησί.</a:t>
            </a:r>
            <a:endParaRPr lang="en-GB" altLang="el-GR" sz="2800"/>
          </a:p>
        </p:txBody>
      </p:sp>
      <p:pic>
        <p:nvPicPr>
          <p:cNvPr id="7172" name="Picture 4" descr="hartis mesogeio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19700" y="2708275"/>
            <a:ext cx="3390900" cy="26416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sz="quarter"/>
          </p:nvPr>
        </p:nvSpPr>
        <p:spPr>
          <a:xfrm>
            <a:off x="685800" y="188913"/>
            <a:ext cx="8134350" cy="1008062"/>
          </a:xfrm>
        </p:spPr>
        <p:txBody>
          <a:bodyPr/>
          <a:lstStyle/>
          <a:p>
            <a:r>
              <a:rPr lang="el-GR" altLang="el-GR" sz="4000" b="1"/>
              <a:t>Η Κύπρος στην Ευρωπαϊκή Ένωση</a:t>
            </a:r>
          </a:p>
        </p:txBody>
      </p:sp>
      <p:pic>
        <p:nvPicPr>
          <p:cNvPr id="34819" name="Picture 3" descr="eu 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4213" y="1268413"/>
            <a:ext cx="3816350" cy="284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4" descr="eu"/>
          <p:cNvPicPr>
            <a:picLocks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72000" y="3573463"/>
            <a:ext cx="4148138" cy="2797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8" y="260350"/>
            <a:ext cx="8713787" cy="792163"/>
          </a:xfrm>
        </p:spPr>
        <p:txBody>
          <a:bodyPr/>
          <a:lstStyle/>
          <a:p>
            <a:r>
              <a:rPr lang="el-GR" altLang="el-GR" sz="4000"/>
              <a:t>Περίοδοι της Ιστορίας της Κύπρου</a:t>
            </a:r>
          </a:p>
        </p:txBody>
      </p:sp>
      <p:sp>
        <p:nvSpPr>
          <p:cNvPr id="8195" name="Rectangle 3"/>
          <p:cNvSpPr>
            <a:spLocks noGrp="1" noChangeArrowheads="1"/>
          </p:cNvSpPr>
          <p:nvPr>
            <p:ph type="body" sz="half" idx="1"/>
          </p:nvPr>
        </p:nvSpPr>
        <p:spPr>
          <a:xfrm>
            <a:off x="0" y="1052513"/>
            <a:ext cx="4643438" cy="5043487"/>
          </a:xfrm>
        </p:spPr>
        <p:txBody>
          <a:bodyPr/>
          <a:lstStyle/>
          <a:p>
            <a:pPr>
              <a:lnSpc>
                <a:spcPct val="90000"/>
              </a:lnSpc>
            </a:pPr>
            <a:r>
              <a:rPr lang="el-GR" altLang="el-GR"/>
              <a:t>Νεολιθική εποχή 7000-3900π.Χ</a:t>
            </a:r>
          </a:p>
          <a:p>
            <a:pPr>
              <a:lnSpc>
                <a:spcPct val="90000"/>
              </a:lnSpc>
            </a:pPr>
            <a:r>
              <a:rPr lang="el-GR" altLang="el-GR"/>
              <a:t>Χαλκολιθική εποχή 3900-1500π.Χ</a:t>
            </a:r>
          </a:p>
          <a:p>
            <a:pPr>
              <a:lnSpc>
                <a:spcPct val="90000"/>
              </a:lnSpc>
            </a:pPr>
            <a:r>
              <a:rPr lang="el-GR" altLang="el-GR"/>
              <a:t>Εμφάνιση πόλεων-βασιλείων 1500- 325π.Χ</a:t>
            </a:r>
          </a:p>
          <a:p>
            <a:pPr>
              <a:lnSpc>
                <a:spcPct val="90000"/>
              </a:lnSpc>
            </a:pPr>
            <a:r>
              <a:rPr lang="el-GR" altLang="el-GR"/>
              <a:t>Ελληνιστικά χρόνια 333-58 π.Χ.</a:t>
            </a:r>
          </a:p>
          <a:p>
            <a:pPr>
              <a:lnSpc>
                <a:spcPct val="90000"/>
              </a:lnSpc>
            </a:pPr>
            <a:r>
              <a:rPr lang="el-GR" altLang="el-GR"/>
              <a:t>Ρωμαϊκή εποχή 58π.Χ-330μ.Χ.</a:t>
            </a:r>
          </a:p>
          <a:p>
            <a:pPr>
              <a:lnSpc>
                <a:spcPct val="90000"/>
              </a:lnSpc>
            </a:pPr>
            <a:r>
              <a:rPr lang="el-GR" altLang="el-GR"/>
              <a:t>Βυζαντινή περίοδος 330-1191μ.Χ</a:t>
            </a:r>
          </a:p>
        </p:txBody>
      </p:sp>
      <p:sp>
        <p:nvSpPr>
          <p:cNvPr id="8196" name="Rectangle 4"/>
          <p:cNvSpPr>
            <a:spLocks noGrp="1" noChangeArrowheads="1"/>
          </p:cNvSpPr>
          <p:nvPr>
            <p:ph type="body" sz="half" idx="2"/>
          </p:nvPr>
        </p:nvSpPr>
        <p:spPr>
          <a:xfrm>
            <a:off x="4643438" y="1196975"/>
            <a:ext cx="4176712" cy="4899025"/>
          </a:xfrm>
        </p:spPr>
        <p:txBody>
          <a:bodyPr/>
          <a:lstStyle/>
          <a:p>
            <a:r>
              <a:rPr lang="el-GR" altLang="el-GR"/>
              <a:t>Φραγκοκρατία</a:t>
            </a:r>
            <a:r>
              <a:rPr lang="en-GB" altLang="el-GR"/>
              <a:t> </a:t>
            </a:r>
            <a:r>
              <a:rPr lang="el-GR" altLang="el-GR"/>
              <a:t>1192-1489μ.Χ</a:t>
            </a:r>
          </a:p>
          <a:p>
            <a:r>
              <a:rPr lang="el-GR" altLang="el-GR"/>
              <a:t>Ενετοκρατία 1489-1571μ.Χ</a:t>
            </a:r>
          </a:p>
          <a:p>
            <a:r>
              <a:rPr lang="el-GR" altLang="el-GR"/>
              <a:t>Τουρκοκρατία 1571-1878μ.Χ</a:t>
            </a:r>
          </a:p>
          <a:p>
            <a:r>
              <a:rPr lang="el-GR" altLang="el-GR"/>
              <a:t>Αγγλοκρατία 1878-1960</a:t>
            </a:r>
          </a:p>
          <a:p>
            <a:r>
              <a:rPr lang="el-GR" altLang="el-GR"/>
              <a:t>Ανεξαρτησία 1960 </a:t>
            </a:r>
          </a:p>
          <a:p>
            <a:r>
              <a:rPr lang="el-GR" altLang="el-GR"/>
              <a:t>Τουρκική εισβολή 1974</a:t>
            </a:r>
          </a:p>
          <a:p>
            <a:pPr>
              <a:buFontTx/>
              <a:buNone/>
            </a:pPr>
            <a:endParaRPr lang="el-GR" altLang="el-GR"/>
          </a:p>
          <a:p>
            <a:pPr>
              <a:buFontTx/>
              <a:buNone/>
            </a:pPr>
            <a:endParaRPr lang="el-GR" altLang="el-GR" sz="3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4213" y="476250"/>
            <a:ext cx="7772400" cy="936625"/>
          </a:xfrm>
        </p:spPr>
        <p:txBody>
          <a:bodyPr/>
          <a:lstStyle/>
          <a:p>
            <a:r>
              <a:rPr lang="el-GR" altLang="el-GR" sz="4000" b="1"/>
              <a:t>Νεολιθική εποχή 7000-3900π.Χ</a:t>
            </a:r>
            <a:br>
              <a:rPr lang="el-GR" altLang="el-GR" sz="4000" b="1"/>
            </a:br>
            <a:endParaRPr lang="el-GR" altLang="el-GR" sz="4000" b="1"/>
          </a:p>
        </p:txBody>
      </p:sp>
      <p:sp>
        <p:nvSpPr>
          <p:cNvPr id="9219" name="Rectangle 3"/>
          <p:cNvSpPr>
            <a:spLocks noGrp="1" noChangeArrowheads="1"/>
          </p:cNvSpPr>
          <p:nvPr>
            <p:ph type="body" idx="1"/>
          </p:nvPr>
        </p:nvSpPr>
        <p:spPr>
          <a:xfrm>
            <a:off x="685800" y="1341438"/>
            <a:ext cx="7772400" cy="4754562"/>
          </a:xfrm>
        </p:spPr>
        <p:txBody>
          <a:bodyPr/>
          <a:lstStyle/>
          <a:p>
            <a:pPr>
              <a:lnSpc>
                <a:spcPct val="80000"/>
              </a:lnSpc>
              <a:buFontTx/>
              <a:buNone/>
            </a:pPr>
            <a:r>
              <a:rPr lang="el-GR" altLang="el-GR" sz="2800"/>
              <a:t>    Η Νεολιθική περίοδος τοποθετείται στα 7000-3</a:t>
            </a:r>
            <a:r>
              <a:rPr lang="en-GB" altLang="el-GR" sz="2800"/>
              <a:t>9</a:t>
            </a:r>
            <a:r>
              <a:rPr lang="el-GR" altLang="el-GR" sz="2800"/>
              <a:t>00 π.Χ. Οι αρχαιότεροι συνοικισμοί που βρέθηκαν στην Κύπρο είναι : στην Χοιροκοιτία, στους Τρούλλους, στην Ερήμη και στην Καλαβασό και ανήκουν σε αυτή την εποχή. Αυτούς τους συνοικισμούς τους έκτισαν οι πρώτοι άποικοι που έφθασαν στην Κύπρο. Σε αυτή την εποχή από το 7000-5000π.Χ έχουμε μόνον </a:t>
            </a:r>
            <a:r>
              <a:rPr lang="el-GR" altLang="el-GR" sz="2800" b="1"/>
              <a:t>λίθινα αντικείμενα</a:t>
            </a:r>
            <a:r>
              <a:rPr lang="el-GR" altLang="el-GR" sz="2800"/>
              <a:t> ενώ από το 5000-3900π.Χ έχουμε όχι μόνον λίθινα αλλά και πήλινα αντικείμενα. Διάφορα αντικείμενα και ομοιόμορφα αγαλματάκια λίθινα ή πήλινα χρονολογούνται σε εκείνη την περίοδο.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p:txBody>
          <a:bodyPr/>
          <a:lstStyle/>
          <a:p>
            <a:r>
              <a:rPr lang="el-GR" altLang="el-GR" sz="4000" b="1"/>
              <a:t>Νεολιθική εποχή 7000-3900π.Χ</a:t>
            </a:r>
          </a:p>
        </p:txBody>
      </p:sp>
      <p:pic>
        <p:nvPicPr>
          <p:cNvPr id="10243" name="Picture 3" descr="neolithic edolio"/>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30413" y="1981200"/>
            <a:ext cx="1125537" cy="198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descr="neolithiki protomi"/>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32475" y="1981200"/>
            <a:ext cx="1435100" cy="198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descr="neolithic khirokitia 2"/>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20763" y="4108450"/>
            <a:ext cx="3143250" cy="198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descr="neolithik khirokitia1"/>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986338" y="4108450"/>
            <a:ext cx="3128962" cy="198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260350"/>
            <a:ext cx="7772400" cy="1143000"/>
          </a:xfrm>
        </p:spPr>
        <p:txBody>
          <a:bodyPr/>
          <a:lstStyle/>
          <a:p>
            <a:r>
              <a:rPr lang="el-GR" altLang="el-GR" sz="4000" b="1"/>
              <a:t>Χαλκολιθική εποχή 3900-1050π.Χ</a:t>
            </a:r>
          </a:p>
        </p:txBody>
      </p:sp>
      <p:sp>
        <p:nvSpPr>
          <p:cNvPr id="11267" name="Rectangle 3"/>
          <p:cNvSpPr>
            <a:spLocks noGrp="1" noChangeArrowheads="1"/>
          </p:cNvSpPr>
          <p:nvPr>
            <p:ph type="body" idx="1"/>
          </p:nvPr>
        </p:nvSpPr>
        <p:spPr>
          <a:xfrm>
            <a:off x="533400" y="1600200"/>
            <a:ext cx="8229600" cy="4525963"/>
          </a:xfrm>
        </p:spPr>
        <p:txBody>
          <a:bodyPr/>
          <a:lstStyle/>
          <a:p>
            <a:pPr>
              <a:lnSpc>
                <a:spcPct val="90000"/>
              </a:lnSpc>
              <a:buFontTx/>
              <a:buNone/>
            </a:pPr>
            <a:r>
              <a:rPr lang="el-GR" altLang="el-GR" sz="2800"/>
              <a:t>     </a:t>
            </a:r>
            <a:r>
              <a:rPr lang="en-US" altLang="el-GR" sz="2800"/>
              <a:t>O</a:t>
            </a:r>
            <a:r>
              <a:rPr lang="el-GR" altLang="el-GR" sz="2800"/>
              <a:t> χαλκός ανακαλύπτεται για πρώτη φορά το 3900-1050 π.Χ. Τον χαλκό αρχικά τον εκμεταλλεύονταν σε περιορισμένη κλίμακα και στη συνέχεια σε μεγαλύτερο βαθμό. Ο χαλκός έφερε πλουτοπαραγωγικούς πόρους στην Κύπρο. Ο χαλκός επίσης έδωσε σε πολλούς ανθρώπους απασχόληση στα χαλκωρυχεία. Πολλά διαδοχικά κύματα αρχαίων Ελλήνων έφθασαν στην Κύπρο σε αυτή την εποχή. Μαζί τους έφεραν την ελληνική γλώσσα, την θρησκεία και τα έθιμα.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sz="quarter"/>
          </p:nvPr>
        </p:nvSpPr>
        <p:spPr>
          <a:xfrm>
            <a:off x="685800" y="333375"/>
            <a:ext cx="7772400" cy="1150938"/>
          </a:xfrm>
        </p:spPr>
        <p:txBody>
          <a:bodyPr/>
          <a:lstStyle/>
          <a:p>
            <a:r>
              <a:rPr lang="el-GR" altLang="el-GR" sz="4000" b="1"/>
              <a:t>Χαλκολιθική εποχή 3900-1050π.Χ</a:t>
            </a:r>
          </a:p>
        </p:txBody>
      </p:sp>
      <p:pic>
        <p:nvPicPr>
          <p:cNvPr id="12291" name="Picture 3" descr="chalkolithic kazani"/>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92275" y="1341438"/>
            <a:ext cx="1784350" cy="2513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descr="chalkolithic kouro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35600" y="1412875"/>
            <a:ext cx="2339975"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descr="chalkolithic vaso"/>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692275" y="4149725"/>
            <a:ext cx="1884363"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0825" y="260350"/>
            <a:ext cx="8642350" cy="865188"/>
          </a:xfrm>
        </p:spPr>
        <p:txBody>
          <a:bodyPr/>
          <a:lstStyle/>
          <a:p>
            <a:r>
              <a:rPr lang="el-GR" altLang="el-GR" sz="4000" b="1"/>
              <a:t>Εμφάνιση Πόλεων-Βασιλείων</a:t>
            </a:r>
            <a:br>
              <a:rPr lang="el-GR" altLang="el-GR" sz="4000" b="1"/>
            </a:br>
            <a:r>
              <a:rPr lang="el-GR" altLang="el-GR" sz="4000" b="1"/>
              <a:t> 1050-325π.Χ</a:t>
            </a:r>
          </a:p>
        </p:txBody>
      </p:sp>
      <p:sp>
        <p:nvSpPr>
          <p:cNvPr id="13315" name="Rectangle 3"/>
          <p:cNvSpPr>
            <a:spLocks noGrp="1" noChangeArrowheads="1"/>
          </p:cNvSpPr>
          <p:nvPr>
            <p:ph type="body" idx="1"/>
          </p:nvPr>
        </p:nvSpPr>
        <p:spPr>
          <a:xfrm>
            <a:off x="0" y="1341438"/>
            <a:ext cx="8893175" cy="4754562"/>
          </a:xfrm>
        </p:spPr>
        <p:txBody>
          <a:bodyPr/>
          <a:lstStyle/>
          <a:p>
            <a:pPr>
              <a:lnSpc>
                <a:spcPct val="80000"/>
              </a:lnSpc>
              <a:buFontTx/>
              <a:buNone/>
            </a:pPr>
            <a:r>
              <a:rPr lang="el-GR" altLang="el-GR" sz="2400"/>
              <a:t>     </a:t>
            </a:r>
            <a:r>
              <a:rPr lang="el-GR" altLang="el-GR" sz="2800"/>
              <a:t>Βρισκόμαστε σε μία εποχή όπου </a:t>
            </a:r>
            <a:r>
              <a:rPr lang="el-GR" altLang="el-GR" sz="2800" b="1">
                <a:solidFill>
                  <a:schemeClr val="accent2"/>
                </a:solidFill>
              </a:rPr>
              <a:t>ο ελληνικός πολιτισμός εξαπλώνεται στο νησί μας</a:t>
            </a:r>
            <a:r>
              <a:rPr lang="el-GR" altLang="el-GR" sz="2800" b="1"/>
              <a:t>.</a:t>
            </a:r>
            <a:r>
              <a:rPr lang="el-GR" altLang="el-GR" sz="2800"/>
              <a:t> Οι πόλεις –Βασίλεια εκείνη την εποχή στην Κύπρο ήταν 10. Τα Κυπριακά Βασίλεια αγωνίζονταν για να διατηρήσουν την ανεξαρτησία τους όμως ξένοι κατακτητές υπότασσαν διαδοχικά τα Βασίλεια. Οι ξένοι κατακτητές ήταν: οι Αιγύπτιοι, οι Ασσύριοι, οι Πέρσες. Μέσα στην περίοδο αυτή, τον καιρό του βασιλιά της Σαλαμίνας Ευαγόρα του Α΄, η Κύπρος έγινε ένα από τα σπουδαιότερα πολιτικά και πολιτιστικά κέντρα ανάπτυξης του Ελληνικού κόσμου. Στην συνέχεια ο Ευαγόρας ο Α΄ επαναστάτησε εναντίον των Περσών για την επανένωση της Κύπρου, με θετικά αποτελέσματα. Μετά από μακροχρόνιο πόλεμο και πάλι με τους Πέρσες, ο Ευαγόρας αναγκάστηκε να υπογράψει ειρήνη με τους Πέρσες και από τότε χάνει τον έλεγχο του νησιού.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801</TotalTime>
  <Words>1433</Words>
  <Application>Microsoft Office PowerPoint</Application>
  <PresentationFormat>On-screen Show (4:3)</PresentationFormat>
  <Paragraphs>65</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Times New Roman</vt:lpstr>
      <vt:lpstr>Comic Sans MS</vt:lpstr>
      <vt:lpstr>Default Design</vt:lpstr>
      <vt:lpstr>ΙΣΤΟΡΙΑ ΤΗΣ ΚΥΠΡΟΥ</vt:lpstr>
      <vt:lpstr>Μικρή χώρα - Μακρόχρονη ιστορία</vt:lpstr>
      <vt:lpstr>Εξαιρετικά σημαντική γεωγραφική θέση</vt:lpstr>
      <vt:lpstr>Περίοδοι της Ιστορίας της Κύπρου</vt:lpstr>
      <vt:lpstr>Νεολιθική εποχή 7000-3900π.Χ </vt:lpstr>
      <vt:lpstr>Νεολιθική εποχή 7000-3900π.Χ</vt:lpstr>
      <vt:lpstr>Χαλκολιθική εποχή 3900-1050π.Χ</vt:lpstr>
      <vt:lpstr>Χαλκολιθική εποχή 3900-1050π.Χ</vt:lpstr>
      <vt:lpstr>Εμφάνιση Πόλεων-Βασιλείων  1050-325π.Χ</vt:lpstr>
      <vt:lpstr>Εμφάνιση Πόλεων-Βασιλείων 1050-325π.Χ</vt:lpstr>
      <vt:lpstr>Ελληνιστική εποχή 333-58π.Χ</vt:lpstr>
      <vt:lpstr>Ελληνιστική εποχή 333-58π.Χ</vt:lpstr>
      <vt:lpstr>Ρωμαϊκή εποχή 58π.Χ-330μ.Χ</vt:lpstr>
      <vt:lpstr>Ρωμαϊκή εποχή 58π.Χ-330μ.Χ</vt:lpstr>
      <vt:lpstr>Βυζαντινή περίοδος 330-1191μ.Χ</vt:lpstr>
      <vt:lpstr>Βυζαντινή περίοδος 330-1191μ.Χ</vt:lpstr>
      <vt:lpstr>Εποχή της Φραγκοκρατίας  1192-1489 μ.Χ.</vt:lpstr>
      <vt:lpstr>Εποχή της Φραγκοκρατίας  1192-1489 μ.Χ.</vt:lpstr>
      <vt:lpstr>Ενετοκρατία 1489-1571 μ.Χ.</vt:lpstr>
      <vt:lpstr>Ενετοκρατία 1489-1571 μ.Χ.</vt:lpstr>
      <vt:lpstr>Τουρκοκρατία 1571-1878 μ.Χ.</vt:lpstr>
      <vt:lpstr>Τουρκοκρατία 1571-1878 μ.Χ.</vt:lpstr>
      <vt:lpstr>Αγγλοκρατία 1878-1960</vt:lpstr>
      <vt:lpstr>Αγγλοκρατία 1878-1960</vt:lpstr>
      <vt:lpstr>Ανεξαρτησία 1960-1974</vt:lpstr>
      <vt:lpstr>Ανεξαρτησία 1960-1974</vt:lpstr>
      <vt:lpstr>Τουρκική εισβολή 1974</vt:lpstr>
      <vt:lpstr>Τουρκική εισβολή 1974</vt:lpstr>
      <vt:lpstr>Η Κύπρος στην Ευρωπαϊκή Ένωση</vt:lpstr>
      <vt:lpstr>Η Κύπρος στην Ευρωπαϊκή Ένωση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medea</dc:creator>
  <cp:lastModifiedBy>medea</cp:lastModifiedBy>
  <cp:revision>22</cp:revision>
  <dcterms:created xsi:type="dcterms:W3CDTF">1601-01-01T00:00:00Z</dcterms:created>
  <dcterms:modified xsi:type="dcterms:W3CDTF">2014-06-09T12:24:48Z</dcterms:modified>
</cp:coreProperties>
</file>