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25"/>
  </p:notesMasterIdLst>
  <p:sldIdLst>
    <p:sldId id="257" r:id="rId2"/>
    <p:sldId id="258" r:id="rId3"/>
    <p:sldId id="261" r:id="rId4"/>
    <p:sldId id="272" r:id="rId5"/>
    <p:sldId id="271" r:id="rId6"/>
    <p:sldId id="262" r:id="rId7"/>
    <p:sldId id="273" r:id="rId8"/>
    <p:sldId id="263" r:id="rId9"/>
    <p:sldId id="274" r:id="rId10"/>
    <p:sldId id="264" r:id="rId11"/>
    <p:sldId id="265" r:id="rId12"/>
    <p:sldId id="275" r:id="rId13"/>
    <p:sldId id="266" r:id="rId14"/>
    <p:sldId id="267" r:id="rId15"/>
    <p:sldId id="276" r:id="rId16"/>
    <p:sldId id="278" r:id="rId17"/>
    <p:sldId id="277" r:id="rId18"/>
    <p:sldId id="279" r:id="rId19"/>
    <p:sldId id="280" r:id="rId20"/>
    <p:sldId id="268" r:id="rId21"/>
    <p:sldId id="281" r:id="rId22"/>
    <p:sldId id="269" r:id="rId23"/>
    <p:sldId id="270" r:id="rId24"/>
  </p:sldIdLst>
  <p:sldSz cx="9144000" cy="6858000" type="screen4x3"/>
  <p:notesSz cx="9928225" cy="6669088"/>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4302125"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35" tIns="47417" rIns="94835" bIns="47417" numCol="1" anchor="t" anchorCtr="0" compatLnSpc="1">
            <a:prstTxWarp prst="textNoShape">
              <a:avLst/>
            </a:prstTxWarp>
          </a:bodyPr>
          <a:lstStyle>
            <a:lvl1pPr defTabSz="949325">
              <a:defRPr sz="1300"/>
            </a:lvl1pPr>
          </a:lstStyle>
          <a:p>
            <a:endParaRPr lang="el-GR"/>
          </a:p>
        </p:txBody>
      </p:sp>
      <p:sp>
        <p:nvSpPr>
          <p:cNvPr id="46083" name="Rectangle 3"/>
          <p:cNvSpPr>
            <a:spLocks noGrp="1" noChangeArrowheads="1"/>
          </p:cNvSpPr>
          <p:nvPr>
            <p:ph type="dt" idx="1"/>
          </p:nvPr>
        </p:nvSpPr>
        <p:spPr bwMode="auto">
          <a:xfrm>
            <a:off x="5624513" y="0"/>
            <a:ext cx="4302125"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35" tIns="47417" rIns="94835" bIns="47417" numCol="1" anchor="t" anchorCtr="0" compatLnSpc="1">
            <a:prstTxWarp prst="textNoShape">
              <a:avLst/>
            </a:prstTxWarp>
          </a:bodyPr>
          <a:lstStyle>
            <a:lvl1pPr algn="r" defTabSz="949325">
              <a:defRPr sz="1300"/>
            </a:lvl1pPr>
          </a:lstStyle>
          <a:p>
            <a:endParaRPr lang="el-GR"/>
          </a:p>
        </p:txBody>
      </p:sp>
      <p:sp>
        <p:nvSpPr>
          <p:cNvPr id="46084" name="Rectangle 4"/>
          <p:cNvSpPr>
            <a:spLocks noGrp="1" noRot="1" noChangeAspect="1" noChangeArrowheads="1" noTextEdit="1"/>
          </p:cNvSpPr>
          <p:nvPr>
            <p:ph type="sldImg" idx="2"/>
          </p:nvPr>
        </p:nvSpPr>
        <p:spPr bwMode="auto">
          <a:xfrm>
            <a:off x="3297238" y="500063"/>
            <a:ext cx="3335337" cy="25019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6085" name="Rectangle 5"/>
          <p:cNvSpPr>
            <a:spLocks noGrp="1" noChangeArrowheads="1"/>
          </p:cNvSpPr>
          <p:nvPr>
            <p:ph type="body" sz="quarter" idx="3"/>
          </p:nvPr>
        </p:nvSpPr>
        <p:spPr bwMode="auto">
          <a:xfrm>
            <a:off x="992188" y="3168650"/>
            <a:ext cx="7943850" cy="300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35" tIns="47417" rIns="94835" bIns="47417" numCol="1" anchor="t" anchorCtr="0" compatLnSpc="1">
            <a:prstTxWarp prst="textNoShape">
              <a:avLst/>
            </a:prstTxWarp>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p>
        </p:txBody>
      </p:sp>
      <p:sp>
        <p:nvSpPr>
          <p:cNvPr id="46086" name="Rectangle 6"/>
          <p:cNvSpPr>
            <a:spLocks noGrp="1" noChangeArrowheads="1"/>
          </p:cNvSpPr>
          <p:nvPr>
            <p:ph type="ftr" sz="quarter" idx="4"/>
          </p:nvPr>
        </p:nvSpPr>
        <p:spPr bwMode="auto">
          <a:xfrm>
            <a:off x="0" y="6332538"/>
            <a:ext cx="4302125" cy="334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35" tIns="47417" rIns="94835" bIns="47417" numCol="1" anchor="b" anchorCtr="0" compatLnSpc="1">
            <a:prstTxWarp prst="textNoShape">
              <a:avLst/>
            </a:prstTxWarp>
          </a:bodyPr>
          <a:lstStyle>
            <a:lvl1pPr defTabSz="949325">
              <a:defRPr sz="1300"/>
            </a:lvl1pPr>
          </a:lstStyle>
          <a:p>
            <a:endParaRPr lang="el-GR"/>
          </a:p>
        </p:txBody>
      </p:sp>
      <p:sp>
        <p:nvSpPr>
          <p:cNvPr id="46087" name="Rectangle 7"/>
          <p:cNvSpPr>
            <a:spLocks noGrp="1" noChangeArrowheads="1"/>
          </p:cNvSpPr>
          <p:nvPr>
            <p:ph type="sldNum" sz="quarter" idx="5"/>
          </p:nvPr>
        </p:nvSpPr>
        <p:spPr bwMode="auto">
          <a:xfrm>
            <a:off x="5624513" y="6332538"/>
            <a:ext cx="4302125" cy="334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35" tIns="47417" rIns="94835" bIns="47417" numCol="1" anchor="b" anchorCtr="0" compatLnSpc="1">
            <a:prstTxWarp prst="textNoShape">
              <a:avLst/>
            </a:prstTxWarp>
          </a:bodyPr>
          <a:lstStyle>
            <a:lvl1pPr algn="r" defTabSz="949325">
              <a:defRPr sz="1300"/>
            </a:lvl1pPr>
          </a:lstStyle>
          <a:p>
            <a:fld id="{31805C9E-A820-4BE2-AEF2-88AEEAEF5A73}" type="slidenum">
              <a:rPr lang="el-GR"/>
              <a:pPr/>
              <a:t>‹#›</a:t>
            </a:fld>
            <a:endParaRPr lang="el-GR"/>
          </a:p>
        </p:txBody>
      </p:sp>
    </p:spTree>
    <p:extLst>
      <p:ext uri="{BB962C8B-B14F-4D97-AF65-F5344CB8AC3E}">
        <p14:creationId xmlns:p14="http://schemas.microsoft.com/office/powerpoint/2010/main" val="426059381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endParaRPr lang="el-GR"/>
          </a:p>
        </p:txBody>
      </p:sp>
      <p:sp>
        <p:nvSpPr>
          <p:cNvPr id="5" name="Θέση υποσέλιδου 4"/>
          <p:cNvSpPr>
            <a:spLocks noGrp="1"/>
          </p:cNvSpPr>
          <p:nvPr>
            <p:ph type="ftr" sz="quarter" idx="11"/>
          </p:nvPr>
        </p:nvSpPr>
        <p:spPr/>
        <p:txBody>
          <a:bodyPr/>
          <a:lstStyle/>
          <a:p>
            <a:r>
              <a:rPr lang="el-GR" smtClean="0"/>
              <a:t>Φιλόλογος: Χρυσή Χουβαρτα</a:t>
            </a:r>
            <a:endParaRPr lang="el-GR"/>
          </a:p>
        </p:txBody>
      </p:sp>
      <p:sp>
        <p:nvSpPr>
          <p:cNvPr id="6" name="Θέση αριθμού διαφάνειας 5"/>
          <p:cNvSpPr>
            <a:spLocks noGrp="1"/>
          </p:cNvSpPr>
          <p:nvPr>
            <p:ph type="sldNum" sz="quarter" idx="12"/>
          </p:nvPr>
        </p:nvSpPr>
        <p:spPr/>
        <p:txBody>
          <a:bodyPr/>
          <a:lstStyle/>
          <a:p>
            <a:fld id="{4A01E0EA-B634-4BDE-992C-D4E4E00A867D}" type="slidenum">
              <a:rPr lang="el-GR" smtClean="0"/>
              <a:pPr/>
              <a:t>‹#›</a:t>
            </a:fld>
            <a:endParaRPr lang="el-GR"/>
          </a:p>
        </p:txBody>
      </p:sp>
    </p:spTree>
    <p:extLst>
      <p:ext uri="{BB962C8B-B14F-4D97-AF65-F5344CB8AC3E}">
        <p14:creationId xmlns:p14="http://schemas.microsoft.com/office/powerpoint/2010/main" val="131512261"/>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xit" presetSubtype="0" decel="100000" fill="hold" grpId="1" nodeType="clickEffect">
                                  <p:stCondLst>
                                    <p:cond delay="0"/>
                                  </p:stCondLst>
                                  <p:childTnLst>
                                    <p:anim calcmode="lin" valueType="num">
                                      <p:cBhvr>
                                        <p:cTn id="22" dur="500" fill="hold"/>
                                        <p:tgtEl>
                                          <p:spTgt spid="2"/>
                                        </p:tgtEl>
                                        <p:attrNameLst>
                                          <p:attrName>ppt_h</p:attrName>
                                        </p:attrNameLst>
                                      </p:cBhvr>
                                      <p:tavLst>
                                        <p:tav tm="0">
                                          <p:val>
                                            <p:strVal val="ppt_h"/>
                                          </p:val>
                                        </p:tav>
                                        <p:tav tm="50000">
                                          <p:val>
                                            <p:strVal val="ppt_h/20"/>
                                          </p:val>
                                        </p:tav>
                                        <p:tav tm="100000">
                                          <p:val>
                                            <p:strVal val="ppt_h/20"/>
                                          </p:val>
                                        </p:tav>
                                      </p:tavLst>
                                    </p:anim>
                                    <p:anim calcmode="lin" valueType="num">
                                      <p:cBhvr>
                                        <p:cTn id="23" dur="500" fill="hold"/>
                                        <p:tgtEl>
                                          <p:spTgt spid="2"/>
                                        </p:tgtEl>
                                        <p:attrNameLst>
                                          <p:attrName>ppt_w</p:attrName>
                                        </p:attrNameLst>
                                      </p:cBhvr>
                                      <p:tavLst>
                                        <p:tav tm="0">
                                          <p:val>
                                            <p:strVal val="ppt_w"/>
                                          </p:val>
                                        </p:tav>
                                        <p:tav tm="50000">
                                          <p:val>
                                            <p:strVal val="ppt_w+.3"/>
                                          </p:val>
                                        </p:tav>
                                        <p:tav tm="100000">
                                          <p:val>
                                            <p:strVal val="ppt_w+.3"/>
                                          </p:val>
                                        </p:tav>
                                      </p:tavLst>
                                    </p:anim>
                                    <p:anim calcmode="lin" valueType="num">
                                      <p:cBhvr>
                                        <p:cTn id="24" dur="500" fill="hold"/>
                                        <p:tgtEl>
                                          <p:spTgt spid="2"/>
                                        </p:tgtEl>
                                        <p:attrNameLst>
                                          <p:attrName>ppt_x</p:attrName>
                                        </p:attrNameLst>
                                      </p:cBhvr>
                                      <p:tavLst>
                                        <p:tav tm="0">
                                          <p:val>
                                            <p:strVal val="ppt_x"/>
                                          </p:val>
                                        </p:tav>
                                        <p:tav tm="50000">
                                          <p:val>
                                            <p:strVal val="ppt_x"/>
                                          </p:val>
                                        </p:tav>
                                        <p:tav tm="100000">
                                          <p:val>
                                            <p:strVal val="ppt_x-.3"/>
                                          </p:val>
                                        </p:tav>
                                      </p:tavLst>
                                    </p:anim>
                                    <p:anim calcmode="lin" valueType="num">
                                      <p:cBhvr>
                                        <p:cTn id="25" dur="500" fill="hold"/>
                                        <p:tgtEl>
                                          <p:spTgt spid="2"/>
                                        </p:tgtEl>
                                        <p:attrNameLst>
                                          <p:attrName>ppt_y</p:attrName>
                                        </p:attrNameLst>
                                      </p:cBhvr>
                                      <p:tavLst>
                                        <p:tav tm="0">
                                          <p:val>
                                            <p:strVal val="ppt_y"/>
                                          </p:val>
                                        </p:tav>
                                        <p:tav tm="100000">
                                          <p:val>
                                            <p:strVal val="ppt_y"/>
                                          </p:val>
                                        </p:tav>
                                      </p:tavLst>
                                    </p:anim>
                                    <p:set>
                                      <p:cBhvr>
                                        <p:cTn id="26" dur="1" fill="hold">
                                          <p:stCondLst>
                                            <p:cond delay="499"/>
                                          </p:stCondLst>
                                        </p:cTn>
                                        <p:tgtEl>
                                          <p:spTgt spid="2"/>
                                        </p:tgtEl>
                                        <p:attrNameLst>
                                          <p:attrName>style.visibility</p:attrName>
                                        </p:attrNameLst>
                                      </p:cBhvr>
                                      <p:to>
                                        <p:strVal val="hidden"/>
                                      </p:to>
                                    </p:set>
                                  </p:childTnLst>
                                </p:cTn>
                              </p:par>
                              <p:par>
                                <p:cTn id="27" presetID="39" presetClass="exit" presetSubtype="0" decel="100000" fill="hold" grpId="1" nodeType="withEffect">
                                  <p:stCondLst>
                                    <p:cond delay="0"/>
                                  </p:stCondLst>
                                  <p:childTnLst>
                                    <p:anim calcmode="lin" valueType="num">
                                      <p:cBhvr>
                                        <p:cTn id="28" dur="500" fill="hold"/>
                                        <p:tgtEl>
                                          <p:spTgt spid="3">
                                            <p:txEl>
                                              <p:pRg st="0" end="0"/>
                                            </p:txEl>
                                          </p:spTgt>
                                        </p:tgtEl>
                                        <p:attrNameLst>
                                          <p:attrName>ppt_h</p:attrName>
                                        </p:attrNameLst>
                                      </p:cBhvr>
                                      <p:tavLst>
                                        <p:tav tm="0">
                                          <p:val>
                                            <p:strVal val="ppt_h"/>
                                          </p:val>
                                        </p:tav>
                                        <p:tav tm="50000">
                                          <p:val>
                                            <p:strVal val="ppt_h/20"/>
                                          </p:val>
                                        </p:tav>
                                        <p:tav tm="100000">
                                          <p:val>
                                            <p:strVal val="ppt_h/20"/>
                                          </p:val>
                                        </p:tav>
                                      </p:tavLst>
                                    </p:anim>
                                    <p:anim calcmode="lin" valueType="num">
                                      <p:cBhvr>
                                        <p:cTn id="29" dur="500" fill="hold"/>
                                        <p:tgtEl>
                                          <p:spTgt spid="3">
                                            <p:txEl>
                                              <p:pRg st="0" end="0"/>
                                            </p:txEl>
                                          </p:spTgt>
                                        </p:tgtEl>
                                        <p:attrNameLst>
                                          <p:attrName>ppt_w</p:attrName>
                                        </p:attrNameLst>
                                      </p:cBhvr>
                                      <p:tavLst>
                                        <p:tav tm="0">
                                          <p:val>
                                            <p:strVal val="ppt_w"/>
                                          </p:val>
                                        </p:tav>
                                        <p:tav tm="50000">
                                          <p:val>
                                            <p:strVal val="ppt_w+.3"/>
                                          </p:val>
                                        </p:tav>
                                        <p:tav tm="100000">
                                          <p:val>
                                            <p:strVal val="ppt_w+.3"/>
                                          </p:val>
                                        </p:tav>
                                      </p:tavLst>
                                    </p:anim>
                                    <p:anim calcmode="lin" valueType="num">
                                      <p:cBhvr>
                                        <p:cTn id="30" dur="500" fill="hold"/>
                                        <p:tgtEl>
                                          <p:spTgt spid="3">
                                            <p:txEl>
                                              <p:pRg st="0" end="0"/>
                                            </p:txEl>
                                          </p:spTgt>
                                        </p:tgtEl>
                                        <p:attrNameLst>
                                          <p:attrName>ppt_x</p:attrName>
                                        </p:attrNameLst>
                                      </p:cBhvr>
                                      <p:tavLst>
                                        <p:tav tm="0">
                                          <p:val>
                                            <p:strVal val="ppt_x"/>
                                          </p:val>
                                        </p:tav>
                                        <p:tav tm="50000">
                                          <p:val>
                                            <p:strVal val="ppt_x"/>
                                          </p:val>
                                        </p:tav>
                                        <p:tav tm="100000">
                                          <p:val>
                                            <p:strVal val="ppt_x-.3"/>
                                          </p:val>
                                        </p:tav>
                                      </p:tavLst>
                                    </p:anim>
                                    <p:anim calcmode="lin" valueType="num">
                                      <p:cBhvr>
                                        <p:cTn id="31" dur="500" fill="hold"/>
                                        <p:tgtEl>
                                          <p:spTgt spid="3">
                                            <p:txEl>
                                              <p:pRg st="0" end="0"/>
                                            </p:txEl>
                                          </p:spTgt>
                                        </p:tgtEl>
                                        <p:attrNameLst>
                                          <p:attrName>ppt_y</p:attrName>
                                        </p:attrNameLst>
                                      </p:cBhvr>
                                      <p:tavLst>
                                        <p:tav tm="0">
                                          <p:val>
                                            <p:strVal val="ppt_y"/>
                                          </p:val>
                                        </p:tav>
                                        <p:tav tm="100000">
                                          <p:val>
                                            <p:strVal val="ppt_y"/>
                                          </p:val>
                                        </p:tav>
                                      </p:tavLst>
                                    </p:anim>
                                    <p:set>
                                      <p:cBhvr>
                                        <p:cTn id="32"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allAtOnce"/>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endParaRPr lang="el-GR"/>
          </a:p>
        </p:txBody>
      </p:sp>
      <p:sp>
        <p:nvSpPr>
          <p:cNvPr id="5" name="Θέση υποσέλιδου 4"/>
          <p:cNvSpPr>
            <a:spLocks noGrp="1"/>
          </p:cNvSpPr>
          <p:nvPr>
            <p:ph type="ftr" sz="quarter" idx="11"/>
          </p:nvPr>
        </p:nvSpPr>
        <p:spPr/>
        <p:txBody>
          <a:bodyPr/>
          <a:lstStyle/>
          <a:p>
            <a:r>
              <a:rPr lang="el-GR" smtClean="0"/>
              <a:t>Φιλόλογος: Χρυσή Χουβαρτα</a:t>
            </a:r>
            <a:endParaRPr lang="el-GR"/>
          </a:p>
        </p:txBody>
      </p:sp>
      <p:sp>
        <p:nvSpPr>
          <p:cNvPr id="6" name="Θέση αριθμού διαφάνειας 5"/>
          <p:cNvSpPr>
            <a:spLocks noGrp="1"/>
          </p:cNvSpPr>
          <p:nvPr>
            <p:ph type="sldNum" sz="quarter" idx="12"/>
          </p:nvPr>
        </p:nvSpPr>
        <p:spPr/>
        <p:txBody>
          <a:bodyPr/>
          <a:lstStyle/>
          <a:p>
            <a:fld id="{226C79D8-170E-4297-ADE0-973A73891D0B}" type="slidenum">
              <a:rPr lang="el-GR" smtClean="0"/>
              <a:pPr/>
              <a:t>‹#›</a:t>
            </a:fld>
            <a:endParaRPr lang="el-GR"/>
          </a:p>
        </p:txBody>
      </p:sp>
    </p:spTree>
    <p:extLst>
      <p:ext uri="{BB962C8B-B14F-4D97-AF65-F5344CB8AC3E}">
        <p14:creationId xmlns:p14="http://schemas.microsoft.com/office/powerpoint/2010/main" val="2228812525"/>
      </p:ext>
    </p:extLst>
  </p:cSld>
  <p:clrMapOvr>
    <a:masterClrMapping/>
  </p:clrMapOvr>
  <p:transition spd="med">
    <p:fade thruBlk="1"/>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endParaRPr lang="el-GR"/>
          </a:p>
        </p:txBody>
      </p:sp>
      <p:sp>
        <p:nvSpPr>
          <p:cNvPr id="5" name="Θέση υποσέλιδου 4"/>
          <p:cNvSpPr>
            <a:spLocks noGrp="1"/>
          </p:cNvSpPr>
          <p:nvPr>
            <p:ph type="ftr" sz="quarter" idx="11"/>
          </p:nvPr>
        </p:nvSpPr>
        <p:spPr/>
        <p:txBody>
          <a:bodyPr/>
          <a:lstStyle/>
          <a:p>
            <a:r>
              <a:rPr lang="el-GR" smtClean="0"/>
              <a:t>Φιλόλογος: Χρυσή Χουβαρτα</a:t>
            </a:r>
            <a:endParaRPr lang="el-GR"/>
          </a:p>
        </p:txBody>
      </p:sp>
      <p:sp>
        <p:nvSpPr>
          <p:cNvPr id="6" name="Θέση αριθμού διαφάνειας 5"/>
          <p:cNvSpPr>
            <a:spLocks noGrp="1"/>
          </p:cNvSpPr>
          <p:nvPr>
            <p:ph type="sldNum" sz="quarter" idx="12"/>
          </p:nvPr>
        </p:nvSpPr>
        <p:spPr/>
        <p:txBody>
          <a:bodyPr/>
          <a:lstStyle/>
          <a:p>
            <a:fld id="{E02B3950-B19F-4F64-AF1D-293F21FBB73A}" type="slidenum">
              <a:rPr lang="el-GR" smtClean="0"/>
              <a:pPr/>
              <a:t>‹#›</a:t>
            </a:fld>
            <a:endParaRPr lang="el-GR"/>
          </a:p>
        </p:txBody>
      </p:sp>
    </p:spTree>
    <p:extLst>
      <p:ext uri="{BB962C8B-B14F-4D97-AF65-F5344CB8AC3E}">
        <p14:creationId xmlns:p14="http://schemas.microsoft.com/office/powerpoint/2010/main" val="472537062"/>
      </p:ext>
    </p:extLst>
  </p:cSld>
  <p:clrMapOvr>
    <a:masterClrMapping/>
  </p:clrMapOvr>
  <p:transition spd="med">
    <p:fade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endParaRPr lang="el-GR"/>
          </a:p>
        </p:txBody>
      </p:sp>
      <p:sp>
        <p:nvSpPr>
          <p:cNvPr id="5" name="Θέση υποσέλιδου 4"/>
          <p:cNvSpPr>
            <a:spLocks noGrp="1"/>
          </p:cNvSpPr>
          <p:nvPr>
            <p:ph type="ftr" sz="quarter" idx="11"/>
          </p:nvPr>
        </p:nvSpPr>
        <p:spPr/>
        <p:txBody>
          <a:bodyPr/>
          <a:lstStyle/>
          <a:p>
            <a:r>
              <a:rPr lang="el-GR" smtClean="0"/>
              <a:t>Φιλόλογος: Χρυσή Χουβαρτα</a:t>
            </a:r>
            <a:endParaRPr lang="el-GR"/>
          </a:p>
        </p:txBody>
      </p:sp>
      <p:sp>
        <p:nvSpPr>
          <p:cNvPr id="6" name="Θέση αριθμού διαφάνειας 5"/>
          <p:cNvSpPr>
            <a:spLocks noGrp="1"/>
          </p:cNvSpPr>
          <p:nvPr>
            <p:ph type="sldNum" sz="quarter" idx="12"/>
          </p:nvPr>
        </p:nvSpPr>
        <p:spPr/>
        <p:txBody>
          <a:bodyPr/>
          <a:lstStyle/>
          <a:p>
            <a:fld id="{7291D999-9CCB-492B-99B5-CADC1B12431B}" type="slidenum">
              <a:rPr lang="el-GR" smtClean="0"/>
              <a:pPr/>
              <a:t>‹#›</a:t>
            </a:fld>
            <a:endParaRPr lang="el-GR"/>
          </a:p>
        </p:txBody>
      </p:sp>
    </p:spTree>
    <p:extLst>
      <p:ext uri="{BB962C8B-B14F-4D97-AF65-F5344CB8AC3E}">
        <p14:creationId xmlns:p14="http://schemas.microsoft.com/office/powerpoint/2010/main" val="3243498240"/>
      </p:ext>
    </p:extLst>
  </p:cSld>
  <p:clrMapOvr>
    <a:masterClrMapping/>
  </p:clrMapOvr>
  <p:transition spd="med">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endParaRPr lang="el-GR"/>
          </a:p>
        </p:txBody>
      </p:sp>
      <p:sp>
        <p:nvSpPr>
          <p:cNvPr id="5" name="Θέση υποσέλιδου 4"/>
          <p:cNvSpPr>
            <a:spLocks noGrp="1"/>
          </p:cNvSpPr>
          <p:nvPr>
            <p:ph type="ftr" sz="quarter" idx="11"/>
          </p:nvPr>
        </p:nvSpPr>
        <p:spPr/>
        <p:txBody>
          <a:bodyPr/>
          <a:lstStyle/>
          <a:p>
            <a:r>
              <a:rPr lang="el-GR" smtClean="0"/>
              <a:t>Φιλόλογος: Χρυσή Χουβαρτα</a:t>
            </a:r>
            <a:endParaRPr lang="el-GR"/>
          </a:p>
        </p:txBody>
      </p:sp>
      <p:sp>
        <p:nvSpPr>
          <p:cNvPr id="6" name="Θέση αριθμού διαφάνειας 5"/>
          <p:cNvSpPr>
            <a:spLocks noGrp="1"/>
          </p:cNvSpPr>
          <p:nvPr>
            <p:ph type="sldNum" sz="quarter" idx="12"/>
          </p:nvPr>
        </p:nvSpPr>
        <p:spPr/>
        <p:txBody>
          <a:bodyPr/>
          <a:lstStyle/>
          <a:p>
            <a:fld id="{9A6240F5-9062-4FE6-B7CE-B59A411534DB}" type="slidenum">
              <a:rPr lang="el-GR" smtClean="0"/>
              <a:pPr/>
              <a:t>‹#›</a:t>
            </a:fld>
            <a:endParaRPr lang="el-GR"/>
          </a:p>
        </p:txBody>
      </p:sp>
    </p:spTree>
    <p:extLst>
      <p:ext uri="{BB962C8B-B14F-4D97-AF65-F5344CB8AC3E}">
        <p14:creationId xmlns:p14="http://schemas.microsoft.com/office/powerpoint/2010/main" val="17120389"/>
      </p:ext>
    </p:extLst>
  </p:cSld>
  <p:clrMapOvr>
    <a:masterClrMapping/>
  </p:clrMapOvr>
  <p:transition spd="med">
    <p:fade thruBlk="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endParaRPr lang="el-GR"/>
          </a:p>
        </p:txBody>
      </p:sp>
      <p:sp>
        <p:nvSpPr>
          <p:cNvPr id="6" name="Θέση υποσέλιδου 5"/>
          <p:cNvSpPr>
            <a:spLocks noGrp="1"/>
          </p:cNvSpPr>
          <p:nvPr>
            <p:ph type="ftr" sz="quarter" idx="11"/>
          </p:nvPr>
        </p:nvSpPr>
        <p:spPr/>
        <p:txBody>
          <a:bodyPr/>
          <a:lstStyle/>
          <a:p>
            <a:r>
              <a:rPr lang="el-GR" smtClean="0"/>
              <a:t>Φιλόλογος: Χρυσή Χουβαρτα</a:t>
            </a:r>
            <a:endParaRPr lang="el-GR"/>
          </a:p>
        </p:txBody>
      </p:sp>
      <p:sp>
        <p:nvSpPr>
          <p:cNvPr id="7" name="Θέση αριθμού διαφάνειας 6"/>
          <p:cNvSpPr>
            <a:spLocks noGrp="1"/>
          </p:cNvSpPr>
          <p:nvPr>
            <p:ph type="sldNum" sz="quarter" idx="12"/>
          </p:nvPr>
        </p:nvSpPr>
        <p:spPr/>
        <p:txBody>
          <a:bodyPr/>
          <a:lstStyle/>
          <a:p>
            <a:fld id="{DFED225E-97CF-4EFF-B00F-F36104339ECF}" type="slidenum">
              <a:rPr lang="el-GR" smtClean="0"/>
              <a:pPr/>
              <a:t>‹#›</a:t>
            </a:fld>
            <a:endParaRPr lang="el-GR"/>
          </a:p>
        </p:txBody>
      </p:sp>
    </p:spTree>
    <p:extLst>
      <p:ext uri="{BB962C8B-B14F-4D97-AF65-F5344CB8AC3E}">
        <p14:creationId xmlns:p14="http://schemas.microsoft.com/office/powerpoint/2010/main" val="4205538951"/>
      </p:ext>
    </p:extLst>
  </p:cSld>
  <p:clrMapOvr>
    <a:masterClrMapping/>
  </p:clrMapOvr>
  <p:transition spd="med">
    <p:fade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endParaRPr lang="el-GR"/>
          </a:p>
        </p:txBody>
      </p:sp>
      <p:sp>
        <p:nvSpPr>
          <p:cNvPr id="8" name="Θέση υποσέλιδου 7"/>
          <p:cNvSpPr>
            <a:spLocks noGrp="1"/>
          </p:cNvSpPr>
          <p:nvPr>
            <p:ph type="ftr" sz="quarter" idx="11"/>
          </p:nvPr>
        </p:nvSpPr>
        <p:spPr/>
        <p:txBody>
          <a:bodyPr/>
          <a:lstStyle/>
          <a:p>
            <a:r>
              <a:rPr lang="el-GR" smtClean="0"/>
              <a:t>Φιλόλογος: Χρυσή Χουβαρτα</a:t>
            </a:r>
            <a:endParaRPr lang="el-GR"/>
          </a:p>
        </p:txBody>
      </p:sp>
      <p:sp>
        <p:nvSpPr>
          <p:cNvPr id="9" name="Θέση αριθμού διαφάνειας 8"/>
          <p:cNvSpPr>
            <a:spLocks noGrp="1"/>
          </p:cNvSpPr>
          <p:nvPr>
            <p:ph type="sldNum" sz="quarter" idx="12"/>
          </p:nvPr>
        </p:nvSpPr>
        <p:spPr/>
        <p:txBody>
          <a:bodyPr/>
          <a:lstStyle/>
          <a:p>
            <a:fld id="{4AE1F308-5E88-4569-B51B-2B2493B9AF7C}" type="slidenum">
              <a:rPr lang="el-GR" smtClean="0"/>
              <a:pPr/>
              <a:t>‹#›</a:t>
            </a:fld>
            <a:endParaRPr lang="el-GR"/>
          </a:p>
        </p:txBody>
      </p:sp>
    </p:spTree>
    <p:extLst>
      <p:ext uri="{BB962C8B-B14F-4D97-AF65-F5344CB8AC3E}">
        <p14:creationId xmlns:p14="http://schemas.microsoft.com/office/powerpoint/2010/main" val="2320245183"/>
      </p:ext>
    </p:extLst>
  </p:cSld>
  <p:clrMapOvr>
    <a:masterClrMapping/>
  </p:clrMapOvr>
  <p:transition spd="med">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endParaRPr lang="el-GR"/>
          </a:p>
        </p:txBody>
      </p:sp>
      <p:sp>
        <p:nvSpPr>
          <p:cNvPr id="4" name="Θέση υποσέλιδου 3"/>
          <p:cNvSpPr>
            <a:spLocks noGrp="1"/>
          </p:cNvSpPr>
          <p:nvPr>
            <p:ph type="ftr" sz="quarter" idx="11"/>
          </p:nvPr>
        </p:nvSpPr>
        <p:spPr/>
        <p:txBody>
          <a:bodyPr/>
          <a:lstStyle/>
          <a:p>
            <a:r>
              <a:rPr lang="el-GR" smtClean="0"/>
              <a:t>Φιλόλογος: Χρυσή Χουβαρτα</a:t>
            </a:r>
            <a:endParaRPr lang="el-GR"/>
          </a:p>
        </p:txBody>
      </p:sp>
      <p:sp>
        <p:nvSpPr>
          <p:cNvPr id="5" name="Θέση αριθμού διαφάνειας 4"/>
          <p:cNvSpPr>
            <a:spLocks noGrp="1"/>
          </p:cNvSpPr>
          <p:nvPr>
            <p:ph type="sldNum" sz="quarter" idx="12"/>
          </p:nvPr>
        </p:nvSpPr>
        <p:spPr/>
        <p:txBody>
          <a:bodyPr/>
          <a:lstStyle/>
          <a:p>
            <a:fld id="{46514A31-5858-4AD9-AD52-B923AF1A6F19}" type="slidenum">
              <a:rPr lang="el-GR" smtClean="0"/>
              <a:pPr/>
              <a:t>‹#›</a:t>
            </a:fld>
            <a:endParaRPr lang="el-GR"/>
          </a:p>
        </p:txBody>
      </p:sp>
    </p:spTree>
    <p:extLst>
      <p:ext uri="{BB962C8B-B14F-4D97-AF65-F5344CB8AC3E}">
        <p14:creationId xmlns:p14="http://schemas.microsoft.com/office/powerpoint/2010/main" val="3919286294"/>
      </p:ext>
    </p:extLst>
  </p:cSld>
  <p:clrMapOvr>
    <a:masterClrMapping/>
  </p:clrMapOvr>
  <p:transition spd="med">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endParaRPr lang="el-GR"/>
          </a:p>
        </p:txBody>
      </p:sp>
      <p:sp>
        <p:nvSpPr>
          <p:cNvPr id="3" name="Θέση υποσέλιδου 2"/>
          <p:cNvSpPr>
            <a:spLocks noGrp="1"/>
          </p:cNvSpPr>
          <p:nvPr>
            <p:ph type="ftr" sz="quarter" idx="11"/>
          </p:nvPr>
        </p:nvSpPr>
        <p:spPr/>
        <p:txBody>
          <a:bodyPr/>
          <a:lstStyle/>
          <a:p>
            <a:r>
              <a:rPr lang="el-GR" smtClean="0"/>
              <a:t>Φιλόλογος: Χρυσή Χουβαρτα</a:t>
            </a:r>
            <a:endParaRPr lang="el-GR"/>
          </a:p>
        </p:txBody>
      </p:sp>
      <p:sp>
        <p:nvSpPr>
          <p:cNvPr id="4" name="Θέση αριθμού διαφάνειας 3"/>
          <p:cNvSpPr>
            <a:spLocks noGrp="1"/>
          </p:cNvSpPr>
          <p:nvPr>
            <p:ph type="sldNum" sz="quarter" idx="12"/>
          </p:nvPr>
        </p:nvSpPr>
        <p:spPr/>
        <p:txBody>
          <a:bodyPr/>
          <a:lstStyle/>
          <a:p>
            <a:fld id="{2269784C-733C-4D72-B09F-8B9B03C47BB9}" type="slidenum">
              <a:rPr lang="el-GR" smtClean="0"/>
              <a:pPr/>
              <a:t>‹#›</a:t>
            </a:fld>
            <a:endParaRPr lang="el-GR"/>
          </a:p>
        </p:txBody>
      </p:sp>
    </p:spTree>
    <p:extLst>
      <p:ext uri="{BB962C8B-B14F-4D97-AF65-F5344CB8AC3E}">
        <p14:creationId xmlns:p14="http://schemas.microsoft.com/office/powerpoint/2010/main" val="1662508636"/>
      </p:ext>
    </p:extLst>
  </p:cSld>
  <p:clrMapOvr>
    <a:masterClrMapping/>
  </p:clrMapOvr>
  <p:transition spd="med">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endParaRPr lang="el-GR"/>
          </a:p>
        </p:txBody>
      </p:sp>
      <p:sp>
        <p:nvSpPr>
          <p:cNvPr id="6" name="Θέση υποσέλιδου 5"/>
          <p:cNvSpPr>
            <a:spLocks noGrp="1"/>
          </p:cNvSpPr>
          <p:nvPr>
            <p:ph type="ftr" sz="quarter" idx="11"/>
          </p:nvPr>
        </p:nvSpPr>
        <p:spPr/>
        <p:txBody>
          <a:bodyPr/>
          <a:lstStyle/>
          <a:p>
            <a:r>
              <a:rPr lang="el-GR" smtClean="0"/>
              <a:t>Φιλόλογος: Χρυσή Χουβαρτα</a:t>
            </a:r>
            <a:endParaRPr lang="el-GR"/>
          </a:p>
        </p:txBody>
      </p:sp>
      <p:sp>
        <p:nvSpPr>
          <p:cNvPr id="7" name="Θέση αριθμού διαφάνειας 6"/>
          <p:cNvSpPr>
            <a:spLocks noGrp="1"/>
          </p:cNvSpPr>
          <p:nvPr>
            <p:ph type="sldNum" sz="quarter" idx="12"/>
          </p:nvPr>
        </p:nvSpPr>
        <p:spPr/>
        <p:txBody>
          <a:bodyPr/>
          <a:lstStyle/>
          <a:p>
            <a:fld id="{FC0DC113-D3E0-45AB-8448-C34B708744B1}" type="slidenum">
              <a:rPr lang="el-GR" smtClean="0"/>
              <a:pPr/>
              <a:t>‹#›</a:t>
            </a:fld>
            <a:endParaRPr lang="el-GR"/>
          </a:p>
        </p:txBody>
      </p:sp>
    </p:spTree>
    <p:extLst>
      <p:ext uri="{BB962C8B-B14F-4D97-AF65-F5344CB8AC3E}">
        <p14:creationId xmlns:p14="http://schemas.microsoft.com/office/powerpoint/2010/main" val="849033085"/>
      </p:ext>
    </p:extLst>
  </p:cSld>
  <p:clrMapOvr>
    <a:masterClrMapping/>
  </p:clrMapOvr>
  <p:transition spd="med">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endParaRPr lang="el-GR"/>
          </a:p>
        </p:txBody>
      </p:sp>
      <p:sp>
        <p:nvSpPr>
          <p:cNvPr id="6" name="Θέση υποσέλιδου 5"/>
          <p:cNvSpPr>
            <a:spLocks noGrp="1"/>
          </p:cNvSpPr>
          <p:nvPr>
            <p:ph type="ftr" sz="quarter" idx="11"/>
          </p:nvPr>
        </p:nvSpPr>
        <p:spPr/>
        <p:txBody>
          <a:bodyPr/>
          <a:lstStyle/>
          <a:p>
            <a:r>
              <a:rPr lang="el-GR" smtClean="0"/>
              <a:t>Φιλόλογος: Χρυσή Χουβαρτα</a:t>
            </a:r>
            <a:endParaRPr lang="el-GR"/>
          </a:p>
        </p:txBody>
      </p:sp>
      <p:sp>
        <p:nvSpPr>
          <p:cNvPr id="7" name="Θέση αριθμού διαφάνειας 6"/>
          <p:cNvSpPr>
            <a:spLocks noGrp="1"/>
          </p:cNvSpPr>
          <p:nvPr>
            <p:ph type="sldNum" sz="quarter" idx="12"/>
          </p:nvPr>
        </p:nvSpPr>
        <p:spPr/>
        <p:txBody>
          <a:bodyPr/>
          <a:lstStyle/>
          <a:p>
            <a:fld id="{C245A5BA-8620-4CDD-B89E-FE0508723990}" type="slidenum">
              <a:rPr lang="el-GR" smtClean="0"/>
              <a:pPr/>
              <a:t>‹#›</a:t>
            </a:fld>
            <a:endParaRPr lang="el-GR"/>
          </a:p>
        </p:txBody>
      </p:sp>
    </p:spTree>
    <p:extLst>
      <p:ext uri="{BB962C8B-B14F-4D97-AF65-F5344CB8AC3E}">
        <p14:creationId xmlns:p14="http://schemas.microsoft.com/office/powerpoint/2010/main" val="891838052"/>
      </p:ext>
    </p:extLst>
  </p:cSld>
  <p:clrMapOvr>
    <a:masterClrMapping/>
  </p:clrMapOvr>
  <p:transition spd="med">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Φιλόλογος: Χρυσή Χουβαρτα</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9E9E18-C512-4B23-804C-7A1F4B918A60}" type="slidenum">
              <a:rPr lang="el-GR" smtClean="0"/>
              <a:pPr/>
              <a:t>‹#›</a:t>
            </a:fld>
            <a:endParaRPr lang="el-GR"/>
          </a:p>
        </p:txBody>
      </p:sp>
    </p:spTree>
    <p:extLst>
      <p:ext uri="{BB962C8B-B14F-4D97-AF65-F5344CB8AC3E}">
        <p14:creationId xmlns:p14="http://schemas.microsoft.com/office/powerpoint/2010/main" val="403916148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y"/>
                                          </p:val>
                                        </p:tav>
                                        <p:tav tm="100000">
                                          <p:val>
                                            <p:strVal val="#ppt_y"/>
                                          </p:val>
                                        </p:tav>
                                      </p:tavLst>
                                    </p:anim>
                                  </p:childTnLst>
                                </p:cTn>
                              </p:par>
                              <p:par>
                                <p:cTn id="19" presetID="39" presetClass="entr" presetSubtype="0" accel="100000" fill="hold" grpId="0"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2"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3"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4" dur="500" fill="hold"/>
                                        <p:tgtEl>
                                          <p:spTgt spid="3">
                                            <p:txEl>
                                              <p:pRg st="1" end="1"/>
                                            </p:txEl>
                                          </p:spTgt>
                                        </p:tgtEl>
                                        <p:attrNameLst>
                                          <p:attrName>ppt_y</p:attrName>
                                        </p:attrNameLst>
                                      </p:cBhvr>
                                      <p:tavLst>
                                        <p:tav tm="0">
                                          <p:val>
                                            <p:strVal val="#ppt_y"/>
                                          </p:val>
                                        </p:tav>
                                        <p:tav tm="100000">
                                          <p:val>
                                            <p:strVal val="#ppt_y"/>
                                          </p:val>
                                        </p:tav>
                                      </p:tavLst>
                                    </p:anim>
                                  </p:childTnLst>
                                </p:cTn>
                              </p:par>
                              <p:par>
                                <p:cTn id="25" presetID="39" presetClass="entr" presetSubtype="0" accel="100000" fill="hold" grpId="0"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8"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9"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0" dur="500" fill="hold"/>
                                        <p:tgtEl>
                                          <p:spTgt spid="3">
                                            <p:txEl>
                                              <p:pRg st="2" end="2"/>
                                            </p:txEl>
                                          </p:spTgt>
                                        </p:tgtEl>
                                        <p:attrNameLst>
                                          <p:attrName>ppt_y</p:attrName>
                                        </p:attrNameLst>
                                      </p:cBhvr>
                                      <p:tavLst>
                                        <p:tav tm="0">
                                          <p:val>
                                            <p:strVal val="#ppt_y"/>
                                          </p:val>
                                        </p:tav>
                                        <p:tav tm="100000">
                                          <p:val>
                                            <p:strVal val="#ppt_y"/>
                                          </p:val>
                                        </p:tav>
                                      </p:tavLst>
                                    </p:anim>
                                  </p:childTnLst>
                                </p:cTn>
                              </p:par>
                              <p:par>
                                <p:cTn id="31" presetID="39" presetClass="entr" presetSubtype="0" accel="100000" fill="hold" grpId="0"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4" dur="500" fill="hold"/>
                                        <p:tgtEl>
                                          <p:spTgt spid="3">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5" dur="500" fill="hold"/>
                                        <p:tgtEl>
                                          <p:spTgt spid="3">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6" dur="500" fill="hold"/>
                                        <p:tgtEl>
                                          <p:spTgt spid="3">
                                            <p:txEl>
                                              <p:pRg st="3" end="3"/>
                                            </p:txEl>
                                          </p:spTgt>
                                        </p:tgtEl>
                                        <p:attrNameLst>
                                          <p:attrName>ppt_y</p:attrName>
                                        </p:attrNameLst>
                                      </p:cBhvr>
                                      <p:tavLst>
                                        <p:tav tm="0">
                                          <p:val>
                                            <p:strVal val="#ppt_y"/>
                                          </p:val>
                                        </p:tav>
                                        <p:tav tm="100000">
                                          <p:val>
                                            <p:strVal val="#ppt_y"/>
                                          </p:val>
                                        </p:tav>
                                      </p:tavLst>
                                    </p:anim>
                                  </p:childTnLst>
                                </p:cTn>
                              </p:par>
                              <p:par>
                                <p:cTn id="37" presetID="39" presetClass="entr" presetSubtype="0" accel="100000" fill="hold" grpId="0"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500" fill="hold"/>
                                        <p:tgtEl>
                                          <p:spTgt spid="3">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3">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3">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9" presetClass="exit" presetSubtype="0" decel="100000" fill="hold" grpId="1" nodeType="clickEffect">
                                  <p:stCondLst>
                                    <p:cond delay="0"/>
                                  </p:stCondLst>
                                  <p:childTnLst>
                                    <p:anim calcmode="lin" valueType="num">
                                      <p:cBhvr>
                                        <p:cTn id="46" dur="500" fill="hold"/>
                                        <p:tgtEl>
                                          <p:spTgt spid="2"/>
                                        </p:tgtEl>
                                        <p:attrNameLst>
                                          <p:attrName>ppt_h</p:attrName>
                                        </p:attrNameLst>
                                      </p:cBhvr>
                                      <p:tavLst>
                                        <p:tav tm="0">
                                          <p:val>
                                            <p:strVal val="ppt_h"/>
                                          </p:val>
                                        </p:tav>
                                        <p:tav tm="50000">
                                          <p:val>
                                            <p:strVal val="ppt_h/20"/>
                                          </p:val>
                                        </p:tav>
                                        <p:tav tm="100000">
                                          <p:val>
                                            <p:strVal val="ppt_h/20"/>
                                          </p:val>
                                        </p:tav>
                                      </p:tavLst>
                                    </p:anim>
                                    <p:anim calcmode="lin" valueType="num">
                                      <p:cBhvr>
                                        <p:cTn id="47" dur="500" fill="hold"/>
                                        <p:tgtEl>
                                          <p:spTgt spid="2"/>
                                        </p:tgtEl>
                                        <p:attrNameLst>
                                          <p:attrName>ppt_w</p:attrName>
                                        </p:attrNameLst>
                                      </p:cBhvr>
                                      <p:tavLst>
                                        <p:tav tm="0">
                                          <p:val>
                                            <p:strVal val="ppt_w"/>
                                          </p:val>
                                        </p:tav>
                                        <p:tav tm="50000">
                                          <p:val>
                                            <p:strVal val="ppt_w+.3"/>
                                          </p:val>
                                        </p:tav>
                                        <p:tav tm="100000">
                                          <p:val>
                                            <p:strVal val="ppt_w+.3"/>
                                          </p:val>
                                        </p:tav>
                                      </p:tavLst>
                                    </p:anim>
                                    <p:anim calcmode="lin" valueType="num">
                                      <p:cBhvr>
                                        <p:cTn id="48" dur="500" fill="hold"/>
                                        <p:tgtEl>
                                          <p:spTgt spid="2"/>
                                        </p:tgtEl>
                                        <p:attrNameLst>
                                          <p:attrName>ppt_x</p:attrName>
                                        </p:attrNameLst>
                                      </p:cBhvr>
                                      <p:tavLst>
                                        <p:tav tm="0">
                                          <p:val>
                                            <p:strVal val="ppt_x"/>
                                          </p:val>
                                        </p:tav>
                                        <p:tav tm="50000">
                                          <p:val>
                                            <p:strVal val="ppt_x"/>
                                          </p:val>
                                        </p:tav>
                                        <p:tav tm="100000">
                                          <p:val>
                                            <p:strVal val="ppt_x-.3"/>
                                          </p:val>
                                        </p:tav>
                                      </p:tavLst>
                                    </p:anim>
                                    <p:anim calcmode="lin" valueType="num">
                                      <p:cBhvr>
                                        <p:cTn id="49" dur="500" fill="hold"/>
                                        <p:tgtEl>
                                          <p:spTgt spid="2"/>
                                        </p:tgtEl>
                                        <p:attrNameLst>
                                          <p:attrName>ppt_y</p:attrName>
                                        </p:attrNameLst>
                                      </p:cBhvr>
                                      <p:tavLst>
                                        <p:tav tm="0">
                                          <p:val>
                                            <p:strVal val="ppt_y"/>
                                          </p:val>
                                        </p:tav>
                                        <p:tav tm="100000">
                                          <p:val>
                                            <p:strVal val="ppt_y"/>
                                          </p:val>
                                        </p:tav>
                                      </p:tavLst>
                                    </p:anim>
                                    <p:set>
                                      <p:cBhvr>
                                        <p:cTn id="50" dur="1" fill="hold">
                                          <p:stCondLst>
                                            <p:cond delay="499"/>
                                          </p:stCondLst>
                                        </p:cTn>
                                        <p:tgtEl>
                                          <p:spTgt spid="2"/>
                                        </p:tgtEl>
                                        <p:attrNameLst>
                                          <p:attrName>style.visibility</p:attrName>
                                        </p:attrNameLst>
                                      </p:cBhvr>
                                      <p:to>
                                        <p:strVal val="hidden"/>
                                      </p:to>
                                    </p:set>
                                  </p:childTnLst>
                                </p:cTn>
                              </p:par>
                              <p:par>
                                <p:cTn id="51" presetID="39" presetClass="exit" presetSubtype="0" decel="100000" fill="hold" grpId="1" nodeType="withEffect">
                                  <p:stCondLst>
                                    <p:cond delay="0"/>
                                  </p:stCondLst>
                                  <p:childTnLst>
                                    <p:anim calcmode="lin" valueType="num">
                                      <p:cBhvr>
                                        <p:cTn id="52" dur="500" fill="hold"/>
                                        <p:tgtEl>
                                          <p:spTgt spid="3">
                                            <p:txEl>
                                              <p:pRg st="0" end="0"/>
                                            </p:txEl>
                                          </p:spTgt>
                                        </p:tgtEl>
                                        <p:attrNameLst>
                                          <p:attrName>ppt_h</p:attrName>
                                        </p:attrNameLst>
                                      </p:cBhvr>
                                      <p:tavLst>
                                        <p:tav tm="0">
                                          <p:val>
                                            <p:strVal val="ppt_h"/>
                                          </p:val>
                                        </p:tav>
                                        <p:tav tm="50000">
                                          <p:val>
                                            <p:strVal val="ppt_h/20"/>
                                          </p:val>
                                        </p:tav>
                                        <p:tav tm="100000">
                                          <p:val>
                                            <p:strVal val="ppt_h/20"/>
                                          </p:val>
                                        </p:tav>
                                      </p:tavLst>
                                    </p:anim>
                                    <p:anim calcmode="lin" valueType="num">
                                      <p:cBhvr>
                                        <p:cTn id="53" dur="500" fill="hold"/>
                                        <p:tgtEl>
                                          <p:spTgt spid="3">
                                            <p:txEl>
                                              <p:pRg st="0" end="0"/>
                                            </p:txEl>
                                          </p:spTgt>
                                        </p:tgtEl>
                                        <p:attrNameLst>
                                          <p:attrName>ppt_w</p:attrName>
                                        </p:attrNameLst>
                                      </p:cBhvr>
                                      <p:tavLst>
                                        <p:tav tm="0">
                                          <p:val>
                                            <p:strVal val="ppt_w"/>
                                          </p:val>
                                        </p:tav>
                                        <p:tav tm="50000">
                                          <p:val>
                                            <p:strVal val="ppt_w+.3"/>
                                          </p:val>
                                        </p:tav>
                                        <p:tav tm="100000">
                                          <p:val>
                                            <p:strVal val="ppt_w+.3"/>
                                          </p:val>
                                        </p:tav>
                                      </p:tavLst>
                                    </p:anim>
                                    <p:anim calcmode="lin" valueType="num">
                                      <p:cBhvr>
                                        <p:cTn id="54" dur="500" fill="hold"/>
                                        <p:tgtEl>
                                          <p:spTgt spid="3">
                                            <p:txEl>
                                              <p:pRg st="0" end="0"/>
                                            </p:txEl>
                                          </p:spTgt>
                                        </p:tgtEl>
                                        <p:attrNameLst>
                                          <p:attrName>ppt_x</p:attrName>
                                        </p:attrNameLst>
                                      </p:cBhvr>
                                      <p:tavLst>
                                        <p:tav tm="0">
                                          <p:val>
                                            <p:strVal val="ppt_x"/>
                                          </p:val>
                                        </p:tav>
                                        <p:tav tm="50000">
                                          <p:val>
                                            <p:strVal val="ppt_x"/>
                                          </p:val>
                                        </p:tav>
                                        <p:tav tm="100000">
                                          <p:val>
                                            <p:strVal val="ppt_x-.3"/>
                                          </p:val>
                                        </p:tav>
                                      </p:tavLst>
                                    </p:anim>
                                    <p:anim calcmode="lin" valueType="num">
                                      <p:cBhvr>
                                        <p:cTn id="55" dur="500" fill="hold"/>
                                        <p:tgtEl>
                                          <p:spTgt spid="3">
                                            <p:txEl>
                                              <p:pRg st="0" end="0"/>
                                            </p:txEl>
                                          </p:spTgt>
                                        </p:tgtEl>
                                        <p:attrNameLst>
                                          <p:attrName>ppt_y</p:attrName>
                                        </p:attrNameLst>
                                      </p:cBhvr>
                                      <p:tavLst>
                                        <p:tav tm="0">
                                          <p:val>
                                            <p:strVal val="ppt_y"/>
                                          </p:val>
                                        </p:tav>
                                        <p:tav tm="100000">
                                          <p:val>
                                            <p:strVal val="ppt_y"/>
                                          </p:val>
                                        </p:tav>
                                      </p:tavLst>
                                    </p:anim>
                                    <p:set>
                                      <p:cBhvr>
                                        <p:cTn id="56" dur="1" fill="hold">
                                          <p:stCondLst>
                                            <p:cond delay="499"/>
                                          </p:stCondLst>
                                        </p:cTn>
                                        <p:tgtEl>
                                          <p:spTgt spid="3">
                                            <p:txEl>
                                              <p:pRg st="0" end="0"/>
                                            </p:txEl>
                                          </p:spTgt>
                                        </p:tgtEl>
                                        <p:attrNameLst>
                                          <p:attrName>style.visibility</p:attrName>
                                        </p:attrNameLst>
                                      </p:cBhvr>
                                      <p:to>
                                        <p:strVal val="hidden"/>
                                      </p:to>
                                    </p:set>
                                  </p:childTnLst>
                                </p:cTn>
                              </p:par>
                              <p:par>
                                <p:cTn id="57" presetID="39" presetClass="exit" presetSubtype="0" decel="100000" fill="hold" grpId="1" nodeType="withEffect">
                                  <p:stCondLst>
                                    <p:cond delay="0"/>
                                  </p:stCondLst>
                                  <p:childTnLst>
                                    <p:anim calcmode="lin" valueType="num">
                                      <p:cBhvr>
                                        <p:cTn id="58" dur="500" fill="hold"/>
                                        <p:tgtEl>
                                          <p:spTgt spid="3">
                                            <p:txEl>
                                              <p:pRg st="1" end="1"/>
                                            </p:txEl>
                                          </p:spTgt>
                                        </p:tgtEl>
                                        <p:attrNameLst>
                                          <p:attrName>ppt_h</p:attrName>
                                        </p:attrNameLst>
                                      </p:cBhvr>
                                      <p:tavLst>
                                        <p:tav tm="0">
                                          <p:val>
                                            <p:strVal val="ppt_h"/>
                                          </p:val>
                                        </p:tav>
                                        <p:tav tm="50000">
                                          <p:val>
                                            <p:strVal val="ppt_h/20"/>
                                          </p:val>
                                        </p:tav>
                                        <p:tav tm="100000">
                                          <p:val>
                                            <p:strVal val="ppt_h/20"/>
                                          </p:val>
                                        </p:tav>
                                      </p:tavLst>
                                    </p:anim>
                                    <p:anim calcmode="lin" valueType="num">
                                      <p:cBhvr>
                                        <p:cTn id="59" dur="500" fill="hold"/>
                                        <p:tgtEl>
                                          <p:spTgt spid="3">
                                            <p:txEl>
                                              <p:pRg st="1" end="1"/>
                                            </p:txEl>
                                          </p:spTgt>
                                        </p:tgtEl>
                                        <p:attrNameLst>
                                          <p:attrName>ppt_w</p:attrName>
                                        </p:attrNameLst>
                                      </p:cBhvr>
                                      <p:tavLst>
                                        <p:tav tm="0">
                                          <p:val>
                                            <p:strVal val="ppt_w"/>
                                          </p:val>
                                        </p:tav>
                                        <p:tav tm="50000">
                                          <p:val>
                                            <p:strVal val="ppt_w+.3"/>
                                          </p:val>
                                        </p:tav>
                                        <p:tav tm="100000">
                                          <p:val>
                                            <p:strVal val="ppt_w+.3"/>
                                          </p:val>
                                        </p:tav>
                                      </p:tavLst>
                                    </p:anim>
                                    <p:anim calcmode="lin" valueType="num">
                                      <p:cBhvr>
                                        <p:cTn id="60" dur="500" fill="hold"/>
                                        <p:tgtEl>
                                          <p:spTgt spid="3">
                                            <p:txEl>
                                              <p:pRg st="1" end="1"/>
                                            </p:txEl>
                                          </p:spTgt>
                                        </p:tgtEl>
                                        <p:attrNameLst>
                                          <p:attrName>ppt_x</p:attrName>
                                        </p:attrNameLst>
                                      </p:cBhvr>
                                      <p:tavLst>
                                        <p:tav tm="0">
                                          <p:val>
                                            <p:strVal val="ppt_x"/>
                                          </p:val>
                                        </p:tav>
                                        <p:tav tm="50000">
                                          <p:val>
                                            <p:strVal val="ppt_x"/>
                                          </p:val>
                                        </p:tav>
                                        <p:tav tm="100000">
                                          <p:val>
                                            <p:strVal val="ppt_x-.3"/>
                                          </p:val>
                                        </p:tav>
                                      </p:tavLst>
                                    </p:anim>
                                    <p:anim calcmode="lin" valueType="num">
                                      <p:cBhvr>
                                        <p:cTn id="61" dur="500" fill="hold"/>
                                        <p:tgtEl>
                                          <p:spTgt spid="3">
                                            <p:txEl>
                                              <p:pRg st="1" end="1"/>
                                            </p:txEl>
                                          </p:spTgt>
                                        </p:tgtEl>
                                        <p:attrNameLst>
                                          <p:attrName>ppt_y</p:attrName>
                                        </p:attrNameLst>
                                      </p:cBhvr>
                                      <p:tavLst>
                                        <p:tav tm="0">
                                          <p:val>
                                            <p:strVal val="ppt_y"/>
                                          </p:val>
                                        </p:tav>
                                        <p:tav tm="100000">
                                          <p:val>
                                            <p:strVal val="ppt_y"/>
                                          </p:val>
                                        </p:tav>
                                      </p:tavLst>
                                    </p:anim>
                                    <p:set>
                                      <p:cBhvr>
                                        <p:cTn id="62" dur="1" fill="hold">
                                          <p:stCondLst>
                                            <p:cond delay="499"/>
                                          </p:stCondLst>
                                        </p:cTn>
                                        <p:tgtEl>
                                          <p:spTgt spid="3">
                                            <p:txEl>
                                              <p:pRg st="1" end="1"/>
                                            </p:txEl>
                                          </p:spTgt>
                                        </p:tgtEl>
                                        <p:attrNameLst>
                                          <p:attrName>style.visibility</p:attrName>
                                        </p:attrNameLst>
                                      </p:cBhvr>
                                      <p:to>
                                        <p:strVal val="hidden"/>
                                      </p:to>
                                    </p:set>
                                  </p:childTnLst>
                                </p:cTn>
                              </p:par>
                              <p:par>
                                <p:cTn id="63" presetID="39" presetClass="exit" presetSubtype="0" decel="100000" fill="hold" grpId="1" nodeType="withEffect">
                                  <p:stCondLst>
                                    <p:cond delay="0"/>
                                  </p:stCondLst>
                                  <p:childTnLst>
                                    <p:anim calcmode="lin" valueType="num">
                                      <p:cBhvr>
                                        <p:cTn id="64" dur="500" fill="hold"/>
                                        <p:tgtEl>
                                          <p:spTgt spid="3">
                                            <p:txEl>
                                              <p:pRg st="2" end="2"/>
                                            </p:txEl>
                                          </p:spTgt>
                                        </p:tgtEl>
                                        <p:attrNameLst>
                                          <p:attrName>ppt_h</p:attrName>
                                        </p:attrNameLst>
                                      </p:cBhvr>
                                      <p:tavLst>
                                        <p:tav tm="0">
                                          <p:val>
                                            <p:strVal val="ppt_h"/>
                                          </p:val>
                                        </p:tav>
                                        <p:tav tm="50000">
                                          <p:val>
                                            <p:strVal val="ppt_h/20"/>
                                          </p:val>
                                        </p:tav>
                                        <p:tav tm="100000">
                                          <p:val>
                                            <p:strVal val="ppt_h/20"/>
                                          </p:val>
                                        </p:tav>
                                      </p:tavLst>
                                    </p:anim>
                                    <p:anim calcmode="lin" valueType="num">
                                      <p:cBhvr>
                                        <p:cTn id="65" dur="500" fill="hold"/>
                                        <p:tgtEl>
                                          <p:spTgt spid="3">
                                            <p:txEl>
                                              <p:pRg st="2" end="2"/>
                                            </p:txEl>
                                          </p:spTgt>
                                        </p:tgtEl>
                                        <p:attrNameLst>
                                          <p:attrName>ppt_w</p:attrName>
                                        </p:attrNameLst>
                                      </p:cBhvr>
                                      <p:tavLst>
                                        <p:tav tm="0">
                                          <p:val>
                                            <p:strVal val="ppt_w"/>
                                          </p:val>
                                        </p:tav>
                                        <p:tav tm="50000">
                                          <p:val>
                                            <p:strVal val="ppt_w+.3"/>
                                          </p:val>
                                        </p:tav>
                                        <p:tav tm="100000">
                                          <p:val>
                                            <p:strVal val="ppt_w+.3"/>
                                          </p:val>
                                        </p:tav>
                                      </p:tavLst>
                                    </p:anim>
                                    <p:anim calcmode="lin" valueType="num">
                                      <p:cBhvr>
                                        <p:cTn id="66" dur="500" fill="hold"/>
                                        <p:tgtEl>
                                          <p:spTgt spid="3">
                                            <p:txEl>
                                              <p:pRg st="2" end="2"/>
                                            </p:txEl>
                                          </p:spTgt>
                                        </p:tgtEl>
                                        <p:attrNameLst>
                                          <p:attrName>ppt_x</p:attrName>
                                        </p:attrNameLst>
                                      </p:cBhvr>
                                      <p:tavLst>
                                        <p:tav tm="0">
                                          <p:val>
                                            <p:strVal val="ppt_x"/>
                                          </p:val>
                                        </p:tav>
                                        <p:tav tm="50000">
                                          <p:val>
                                            <p:strVal val="ppt_x"/>
                                          </p:val>
                                        </p:tav>
                                        <p:tav tm="100000">
                                          <p:val>
                                            <p:strVal val="ppt_x-.3"/>
                                          </p:val>
                                        </p:tav>
                                      </p:tavLst>
                                    </p:anim>
                                    <p:anim calcmode="lin" valueType="num">
                                      <p:cBhvr>
                                        <p:cTn id="67" dur="500" fill="hold"/>
                                        <p:tgtEl>
                                          <p:spTgt spid="3">
                                            <p:txEl>
                                              <p:pRg st="2" end="2"/>
                                            </p:txEl>
                                          </p:spTgt>
                                        </p:tgtEl>
                                        <p:attrNameLst>
                                          <p:attrName>ppt_y</p:attrName>
                                        </p:attrNameLst>
                                      </p:cBhvr>
                                      <p:tavLst>
                                        <p:tav tm="0">
                                          <p:val>
                                            <p:strVal val="ppt_y"/>
                                          </p:val>
                                        </p:tav>
                                        <p:tav tm="100000">
                                          <p:val>
                                            <p:strVal val="ppt_y"/>
                                          </p:val>
                                        </p:tav>
                                      </p:tavLst>
                                    </p:anim>
                                    <p:set>
                                      <p:cBhvr>
                                        <p:cTn id="68" dur="1" fill="hold">
                                          <p:stCondLst>
                                            <p:cond delay="499"/>
                                          </p:stCondLst>
                                        </p:cTn>
                                        <p:tgtEl>
                                          <p:spTgt spid="3">
                                            <p:txEl>
                                              <p:pRg st="2" end="2"/>
                                            </p:txEl>
                                          </p:spTgt>
                                        </p:tgtEl>
                                        <p:attrNameLst>
                                          <p:attrName>style.visibility</p:attrName>
                                        </p:attrNameLst>
                                      </p:cBhvr>
                                      <p:to>
                                        <p:strVal val="hidden"/>
                                      </p:to>
                                    </p:set>
                                  </p:childTnLst>
                                </p:cTn>
                              </p:par>
                              <p:par>
                                <p:cTn id="69" presetID="39" presetClass="exit" presetSubtype="0" decel="100000" fill="hold" grpId="1" nodeType="withEffect">
                                  <p:stCondLst>
                                    <p:cond delay="0"/>
                                  </p:stCondLst>
                                  <p:childTnLst>
                                    <p:anim calcmode="lin" valueType="num">
                                      <p:cBhvr>
                                        <p:cTn id="70" dur="500" fill="hold"/>
                                        <p:tgtEl>
                                          <p:spTgt spid="3">
                                            <p:txEl>
                                              <p:pRg st="3" end="3"/>
                                            </p:txEl>
                                          </p:spTgt>
                                        </p:tgtEl>
                                        <p:attrNameLst>
                                          <p:attrName>ppt_h</p:attrName>
                                        </p:attrNameLst>
                                      </p:cBhvr>
                                      <p:tavLst>
                                        <p:tav tm="0">
                                          <p:val>
                                            <p:strVal val="ppt_h"/>
                                          </p:val>
                                        </p:tav>
                                        <p:tav tm="50000">
                                          <p:val>
                                            <p:strVal val="ppt_h/20"/>
                                          </p:val>
                                        </p:tav>
                                        <p:tav tm="100000">
                                          <p:val>
                                            <p:strVal val="ppt_h/20"/>
                                          </p:val>
                                        </p:tav>
                                      </p:tavLst>
                                    </p:anim>
                                    <p:anim calcmode="lin" valueType="num">
                                      <p:cBhvr>
                                        <p:cTn id="71" dur="500" fill="hold"/>
                                        <p:tgtEl>
                                          <p:spTgt spid="3">
                                            <p:txEl>
                                              <p:pRg st="3" end="3"/>
                                            </p:txEl>
                                          </p:spTgt>
                                        </p:tgtEl>
                                        <p:attrNameLst>
                                          <p:attrName>ppt_w</p:attrName>
                                        </p:attrNameLst>
                                      </p:cBhvr>
                                      <p:tavLst>
                                        <p:tav tm="0">
                                          <p:val>
                                            <p:strVal val="ppt_w"/>
                                          </p:val>
                                        </p:tav>
                                        <p:tav tm="50000">
                                          <p:val>
                                            <p:strVal val="ppt_w+.3"/>
                                          </p:val>
                                        </p:tav>
                                        <p:tav tm="100000">
                                          <p:val>
                                            <p:strVal val="ppt_w+.3"/>
                                          </p:val>
                                        </p:tav>
                                      </p:tavLst>
                                    </p:anim>
                                    <p:anim calcmode="lin" valueType="num">
                                      <p:cBhvr>
                                        <p:cTn id="72" dur="500" fill="hold"/>
                                        <p:tgtEl>
                                          <p:spTgt spid="3">
                                            <p:txEl>
                                              <p:pRg st="3" end="3"/>
                                            </p:txEl>
                                          </p:spTgt>
                                        </p:tgtEl>
                                        <p:attrNameLst>
                                          <p:attrName>ppt_x</p:attrName>
                                        </p:attrNameLst>
                                      </p:cBhvr>
                                      <p:tavLst>
                                        <p:tav tm="0">
                                          <p:val>
                                            <p:strVal val="ppt_x"/>
                                          </p:val>
                                        </p:tav>
                                        <p:tav tm="50000">
                                          <p:val>
                                            <p:strVal val="ppt_x"/>
                                          </p:val>
                                        </p:tav>
                                        <p:tav tm="100000">
                                          <p:val>
                                            <p:strVal val="ppt_x-.3"/>
                                          </p:val>
                                        </p:tav>
                                      </p:tavLst>
                                    </p:anim>
                                    <p:anim calcmode="lin" valueType="num">
                                      <p:cBhvr>
                                        <p:cTn id="73" dur="500" fill="hold"/>
                                        <p:tgtEl>
                                          <p:spTgt spid="3">
                                            <p:txEl>
                                              <p:pRg st="3" end="3"/>
                                            </p:txEl>
                                          </p:spTgt>
                                        </p:tgtEl>
                                        <p:attrNameLst>
                                          <p:attrName>ppt_y</p:attrName>
                                        </p:attrNameLst>
                                      </p:cBhvr>
                                      <p:tavLst>
                                        <p:tav tm="0">
                                          <p:val>
                                            <p:strVal val="ppt_y"/>
                                          </p:val>
                                        </p:tav>
                                        <p:tav tm="100000">
                                          <p:val>
                                            <p:strVal val="ppt_y"/>
                                          </p:val>
                                        </p:tav>
                                      </p:tavLst>
                                    </p:anim>
                                    <p:set>
                                      <p:cBhvr>
                                        <p:cTn id="74" dur="1" fill="hold">
                                          <p:stCondLst>
                                            <p:cond delay="499"/>
                                          </p:stCondLst>
                                        </p:cTn>
                                        <p:tgtEl>
                                          <p:spTgt spid="3">
                                            <p:txEl>
                                              <p:pRg st="3" end="3"/>
                                            </p:txEl>
                                          </p:spTgt>
                                        </p:tgtEl>
                                        <p:attrNameLst>
                                          <p:attrName>style.visibility</p:attrName>
                                        </p:attrNameLst>
                                      </p:cBhvr>
                                      <p:to>
                                        <p:strVal val="hidden"/>
                                      </p:to>
                                    </p:set>
                                  </p:childTnLst>
                                </p:cTn>
                              </p:par>
                              <p:par>
                                <p:cTn id="75" presetID="39" presetClass="exit" presetSubtype="0" decel="100000" fill="hold" grpId="1" nodeType="withEffect">
                                  <p:stCondLst>
                                    <p:cond delay="0"/>
                                  </p:stCondLst>
                                  <p:childTnLst>
                                    <p:anim calcmode="lin" valueType="num">
                                      <p:cBhvr>
                                        <p:cTn id="76" dur="500" fill="hold"/>
                                        <p:tgtEl>
                                          <p:spTgt spid="3">
                                            <p:txEl>
                                              <p:pRg st="4" end="4"/>
                                            </p:txEl>
                                          </p:spTgt>
                                        </p:tgtEl>
                                        <p:attrNameLst>
                                          <p:attrName>ppt_h</p:attrName>
                                        </p:attrNameLst>
                                      </p:cBhvr>
                                      <p:tavLst>
                                        <p:tav tm="0">
                                          <p:val>
                                            <p:strVal val="ppt_h"/>
                                          </p:val>
                                        </p:tav>
                                        <p:tav tm="50000">
                                          <p:val>
                                            <p:strVal val="ppt_h/20"/>
                                          </p:val>
                                        </p:tav>
                                        <p:tav tm="100000">
                                          <p:val>
                                            <p:strVal val="ppt_h/20"/>
                                          </p:val>
                                        </p:tav>
                                      </p:tavLst>
                                    </p:anim>
                                    <p:anim calcmode="lin" valueType="num">
                                      <p:cBhvr>
                                        <p:cTn id="77" dur="500" fill="hold"/>
                                        <p:tgtEl>
                                          <p:spTgt spid="3">
                                            <p:txEl>
                                              <p:pRg st="4" end="4"/>
                                            </p:txEl>
                                          </p:spTgt>
                                        </p:tgtEl>
                                        <p:attrNameLst>
                                          <p:attrName>ppt_w</p:attrName>
                                        </p:attrNameLst>
                                      </p:cBhvr>
                                      <p:tavLst>
                                        <p:tav tm="0">
                                          <p:val>
                                            <p:strVal val="ppt_w"/>
                                          </p:val>
                                        </p:tav>
                                        <p:tav tm="50000">
                                          <p:val>
                                            <p:strVal val="ppt_w+.3"/>
                                          </p:val>
                                        </p:tav>
                                        <p:tav tm="100000">
                                          <p:val>
                                            <p:strVal val="ppt_w+.3"/>
                                          </p:val>
                                        </p:tav>
                                      </p:tavLst>
                                    </p:anim>
                                    <p:anim calcmode="lin" valueType="num">
                                      <p:cBhvr>
                                        <p:cTn id="78" dur="500" fill="hold"/>
                                        <p:tgtEl>
                                          <p:spTgt spid="3">
                                            <p:txEl>
                                              <p:pRg st="4" end="4"/>
                                            </p:txEl>
                                          </p:spTgt>
                                        </p:tgtEl>
                                        <p:attrNameLst>
                                          <p:attrName>ppt_x</p:attrName>
                                        </p:attrNameLst>
                                      </p:cBhvr>
                                      <p:tavLst>
                                        <p:tav tm="0">
                                          <p:val>
                                            <p:strVal val="ppt_x"/>
                                          </p:val>
                                        </p:tav>
                                        <p:tav tm="50000">
                                          <p:val>
                                            <p:strVal val="ppt_x"/>
                                          </p:val>
                                        </p:tav>
                                        <p:tav tm="100000">
                                          <p:val>
                                            <p:strVal val="ppt_x-.3"/>
                                          </p:val>
                                        </p:tav>
                                      </p:tavLst>
                                    </p:anim>
                                    <p:anim calcmode="lin" valueType="num">
                                      <p:cBhvr>
                                        <p:cTn id="79" dur="500" fill="hold"/>
                                        <p:tgtEl>
                                          <p:spTgt spid="3">
                                            <p:txEl>
                                              <p:pRg st="4" end="4"/>
                                            </p:txEl>
                                          </p:spTgt>
                                        </p:tgtEl>
                                        <p:attrNameLst>
                                          <p:attrName>ppt_y</p:attrName>
                                        </p:attrNameLst>
                                      </p:cBhvr>
                                      <p:tavLst>
                                        <p:tav tm="0">
                                          <p:val>
                                            <p:strVal val="ppt_y"/>
                                          </p:val>
                                        </p:tav>
                                        <p:tav tm="100000">
                                          <p:val>
                                            <p:strVal val="ppt_y"/>
                                          </p:val>
                                        </p:tav>
                                      </p:tavLst>
                                    </p:anim>
                                    <p:set>
                                      <p:cBhvr>
                                        <p:cTn id="80"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allAtOnce"/>
    </p:bld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myfonts.com/fonts/typodermic/printf/regular/" TargetMode="External"/><Relationship Id="rId1" Type="http://schemas.openxmlformats.org/officeDocument/2006/relationships/slideLayout" Target="../slideLayouts/slideLayout7.xml"/><Relationship Id="rId6" Type="http://schemas.openxmlformats.org/officeDocument/2006/relationships/image" Target="../media/image4.gif"/><Relationship Id="rId5" Type="http://schemas.openxmlformats.org/officeDocument/2006/relationships/hyperlink" Target="http://www.myfonts.com/fonts/simeonoutwest/alexandria/" TargetMode="Externa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Θέση αριθμού διαφάνειας 3"/>
          <p:cNvSpPr>
            <a:spLocks noGrp="1"/>
          </p:cNvSpPr>
          <p:nvPr>
            <p:ph type="sldNum" sz="quarter" idx="12"/>
          </p:nvPr>
        </p:nvSpPr>
        <p:spPr/>
        <p:txBody>
          <a:bodyPr/>
          <a:lstStyle/>
          <a:p>
            <a:fld id="{408D5D63-3A42-4CE4-911E-DD7A9D97504B}" type="slidenum">
              <a:rPr lang="el-GR"/>
              <a:pPr/>
              <a:t>1</a:t>
            </a:fld>
            <a:endParaRPr lang="el-GR"/>
          </a:p>
        </p:txBody>
      </p:sp>
      <p:pic>
        <p:nvPicPr>
          <p:cNvPr id="1026" name="Picture 2" descr="Preview Imag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59" y="476672"/>
            <a:ext cx="3584391" cy="100811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7" descr="NNSeferisPix1_m[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75353" y="332656"/>
            <a:ext cx="1628341" cy="230425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review Image">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25081" y="3080736"/>
            <a:ext cx="3189198" cy="455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187624" y="188640"/>
            <a:ext cx="7010400" cy="430213"/>
          </a:xfrm>
        </p:spPr>
        <p:txBody>
          <a:bodyPr>
            <a:noAutofit/>
          </a:bodyPr>
          <a:lstStyle/>
          <a:p>
            <a:pPr algn="ctr"/>
            <a:r>
              <a:rPr lang="el-GR" sz="2400" b="1" u="sng" dirty="0">
                <a:effectLst>
                  <a:outerShdw blurRad="38100" dist="38100" dir="2700000" algn="tl">
                    <a:srgbClr val="C0C0C0"/>
                  </a:outerShdw>
                </a:effectLst>
                <a:latin typeface="Devroye Unicode" pitchFamily="2" charset="0"/>
              </a:rPr>
              <a:t>ΠΡΟΒΛΗΜΑΤΙΣΜΟΙ </a:t>
            </a:r>
            <a:r>
              <a:rPr lang="el-GR" sz="2400" b="1" u="sng" dirty="0" smtClean="0">
                <a:effectLst>
                  <a:outerShdw blurRad="38100" dist="38100" dir="2700000" algn="tl">
                    <a:srgbClr val="C0C0C0"/>
                  </a:outerShdw>
                </a:effectLst>
                <a:latin typeface="Devroye Unicode" pitchFamily="2" charset="0"/>
              </a:rPr>
              <a:t> ΠΟΙΗΤΗ</a:t>
            </a:r>
            <a:endParaRPr lang="el-GR" sz="2400" b="1" u="sng" dirty="0">
              <a:effectLst>
                <a:outerShdw blurRad="38100" dist="38100" dir="2700000" algn="tl">
                  <a:srgbClr val="C0C0C0"/>
                </a:outerShdw>
              </a:effectLst>
              <a:latin typeface="Devroye Unicode" pitchFamily="2" charset="0"/>
            </a:endParaRPr>
          </a:p>
        </p:txBody>
      </p:sp>
      <p:sp>
        <p:nvSpPr>
          <p:cNvPr id="57347" name="Rectangle 3"/>
          <p:cNvSpPr>
            <a:spLocks noGrp="1" noChangeArrowheads="1"/>
          </p:cNvSpPr>
          <p:nvPr>
            <p:ph idx="1"/>
          </p:nvPr>
        </p:nvSpPr>
        <p:spPr>
          <a:xfrm>
            <a:off x="179512" y="981075"/>
            <a:ext cx="8712968" cy="5038725"/>
          </a:xfrm>
        </p:spPr>
        <p:txBody>
          <a:bodyPr>
            <a:normAutofit/>
          </a:bodyPr>
          <a:lstStyle/>
          <a:p>
            <a:pPr algn="ctr">
              <a:buClr>
                <a:schemeClr val="tx2"/>
              </a:buClr>
              <a:buFont typeface="Wingdings" pitchFamily="2" charset="2"/>
              <a:buNone/>
            </a:pPr>
            <a:r>
              <a:rPr lang="el-GR" sz="2600" dirty="0">
                <a:latin typeface="Arno Pro" pitchFamily="18" charset="0"/>
              </a:rPr>
              <a:t>Βρίσκεται στην Κύπρο όταν ξεκινά ο αγώνας του 55 – 59 κι έτσι</a:t>
            </a:r>
          </a:p>
          <a:p>
            <a:pPr algn="ctr">
              <a:buClr>
                <a:schemeClr val="tx2"/>
              </a:buClr>
              <a:buFont typeface="Wingdings" pitchFamily="2" charset="2"/>
              <a:buNone/>
            </a:pPr>
            <a:r>
              <a:rPr lang="el-GR" sz="2600" dirty="0">
                <a:latin typeface="Arno Pro" pitchFamily="18" charset="0"/>
              </a:rPr>
              <a:t>διακατέχεται από αγωνία, για το μέλλον και την έκβαση όχι μόνο της</a:t>
            </a:r>
          </a:p>
          <a:p>
            <a:pPr algn="ctr">
              <a:buClr>
                <a:schemeClr val="tx2"/>
              </a:buClr>
              <a:buFont typeface="Wingdings" pitchFamily="2" charset="2"/>
              <a:buNone/>
            </a:pPr>
            <a:r>
              <a:rPr lang="el-GR" sz="2600" dirty="0">
                <a:latin typeface="Arno Pro" pitchFamily="18" charset="0"/>
              </a:rPr>
              <a:t>Κύπρου αλλά και κάθε μελλοντικού πολέμου.</a:t>
            </a:r>
          </a:p>
          <a:p>
            <a:pPr algn="just">
              <a:buClr>
                <a:schemeClr val="tx2"/>
              </a:buClr>
              <a:buFont typeface="Wingdings" pitchFamily="2" charset="2"/>
              <a:buChar char="v"/>
            </a:pPr>
            <a:r>
              <a:rPr lang="el-GR" sz="2600" dirty="0">
                <a:latin typeface="Arno Pro" pitchFamily="18" charset="0"/>
              </a:rPr>
              <a:t>Οι πόλεμοι φαινομενικά γίνονται για κάποια υπαρκτή Ελένη, για κάποια πραγματική αιτία και αφορμή. Στο μύθο που χρησιμοποιεί ο Ευριπίδης, η Ελένη ήταν στην Αίγυπτο, ενώ στην Τροία ήταν μόνο το είδωλό της. Άρα οι Αχαιοί πολεμούσαν για ένα </a:t>
            </a:r>
            <a:r>
              <a:rPr lang="el-GR" sz="2600" dirty="0" smtClean="0">
                <a:latin typeface="Arno Pro" pitchFamily="18" charset="0"/>
              </a:rPr>
              <a:t>φάντασμα</a:t>
            </a:r>
            <a:r>
              <a:rPr lang="el-GR" sz="2600" dirty="0">
                <a:latin typeface="Arno Pro" pitchFamily="18" charset="0"/>
              </a:rPr>
              <a:t>. </a:t>
            </a:r>
          </a:p>
          <a:p>
            <a:pPr algn="just">
              <a:buClr>
                <a:schemeClr val="tx2"/>
              </a:buClr>
              <a:buFont typeface="Wingdings" pitchFamily="2" charset="2"/>
              <a:buChar char="v"/>
            </a:pPr>
            <a:r>
              <a:rPr lang="el-GR" sz="2600" dirty="0">
                <a:latin typeface="Arno Pro" pitchFamily="18" charset="0"/>
              </a:rPr>
              <a:t>Επομένως, οι άνθρωποι πρέπει να </a:t>
            </a:r>
            <a:r>
              <a:rPr lang="el-GR" sz="2600" dirty="0" smtClean="0">
                <a:latin typeface="Arno Pro" pitchFamily="18" charset="0"/>
              </a:rPr>
              <a:t>καταλάβουν </a:t>
            </a:r>
            <a:r>
              <a:rPr lang="el-GR" sz="2600" dirty="0">
                <a:latin typeface="Arno Pro" pitchFamily="18" charset="0"/>
              </a:rPr>
              <a:t>πως ο δόλος κι η απάτη </a:t>
            </a:r>
            <a:r>
              <a:rPr lang="el-GR" sz="2600" dirty="0" smtClean="0">
                <a:latin typeface="Arno Pro" pitchFamily="18" charset="0"/>
              </a:rPr>
              <a:t>παραφυλάει </a:t>
            </a:r>
            <a:r>
              <a:rPr lang="el-GR" sz="2600" dirty="0">
                <a:latin typeface="Arno Pro" pitchFamily="18" charset="0"/>
              </a:rPr>
              <a:t>δίπλα τους και δεν </a:t>
            </a:r>
            <a:r>
              <a:rPr lang="el-GR" sz="2600" dirty="0" smtClean="0">
                <a:latin typeface="Arno Pro" pitchFamily="18" charset="0"/>
              </a:rPr>
              <a:t>πρέπει  να </a:t>
            </a:r>
            <a:r>
              <a:rPr lang="el-GR" sz="2600" dirty="0">
                <a:latin typeface="Arno Pro" pitchFamily="18" charset="0"/>
              </a:rPr>
              <a:t>πέφτουν θύματα των </a:t>
            </a:r>
            <a:r>
              <a:rPr lang="el-GR" sz="2600" dirty="0" smtClean="0">
                <a:latin typeface="Arno Pro" pitchFamily="18" charset="0"/>
              </a:rPr>
              <a:t>πολεμοκάπηλων  </a:t>
            </a:r>
            <a:r>
              <a:rPr lang="el-GR" sz="2600" dirty="0">
                <a:latin typeface="Arno Pro" pitchFamily="18" charset="0"/>
              </a:rPr>
              <a:t>που πίσω από ιδανικά και ωραία λόγια,</a:t>
            </a:r>
          </a:p>
          <a:p>
            <a:pPr algn="just">
              <a:buClr>
                <a:schemeClr val="tx2"/>
              </a:buClr>
              <a:buFont typeface="Wingdings" pitchFamily="2" charset="2"/>
              <a:buNone/>
            </a:pPr>
            <a:r>
              <a:rPr lang="el-GR" sz="2600" dirty="0">
                <a:latin typeface="Arno Pro" pitchFamily="18" charset="0"/>
              </a:rPr>
              <a:t>      κρύβουν άλλους σκοπούς και σχέδια.</a:t>
            </a:r>
          </a:p>
          <a:p>
            <a:pPr algn="just">
              <a:buClr>
                <a:schemeClr val="tx2"/>
              </a:buClr>
              <a:buFont typeface="Wingdings" pitchFamily="2" charset="2"/>
              <a:buNone/>
            </a:pPr>
            <a:endParaRPr lang="el-GR" sz="1600" dirty="0"/>
          </a:p>
          <a:p>
            <a:pPr>
              <a:buClr>
                <a:schemeClr val="tx2"/>
              </a:buClr>
              <a:buFont typeface="Wingdings" pitchFamily="2" charset="2"/>
              <a:buNone/>
            </a:pPr>
            <a:endParaRPr lang="el-GR" sz="1600" dirty="0"/>
          </a:p>
        </p:txBody>
      </p:sp>
      <p:sp>
        <p:nvSpPr>
          <p:cNvPr id="7" name="Θέση αριθμού διαφάνειας 5"/>
          <p:cNvSpPr>
            <a:spLocks noGrp="1"/>
          </p:cNvSpPr>
          <p:nvPr>
            <p:ph type="sldNum" sz="quarter" idx="12"/>
          </p:nvPr>
        </p:nvSpPr>
        <p:spPr/>
        <p:txBody>
          <a:bodyPr/>
          <a:lstStyle/>
          <a:p>
            <a:fld id="{334C3983-29F4-4703-BFA0-D910E24BB358}" type="slidenum">
              <a:rPr lang="el-GR"/>
              <a:pPr/>
              <a:t>10</a:t>
            </a:fld>
            <a:endParaRPr lang="el-GR"/>
          </a:p>
        </p:txBody>
      </p:sp>
    </p:spTree>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idx="1"/>
          </p:nvPr>
        </p:nvSpPr>
        <p:spPr>
          <a:xfrm>
            <a:off x="107504" y="116632"/>
            <a:ext cx="8856984" cy="6552728"/>
          </a:xfrm>
        </p:spPr>
        <p:txBody>
          <a:bodyPr>
            <a:normAutofit/>
          </a:bodyPr>
          <a:lstStyle/>
          <a:p>
            <a:pPr algn="just">
              <a:lnSpc>
                <a:spcPct val="150000"/>
              </a:lnSpc>
              <a:buClr>
                <a:schemeClr val="tx2"/>
              </a:buClr>
              <a:buFont typeface="Wingdings" pitchFamily="2" charset="2"/>
              <a:buChar char="v"/>
            </a:pPr>
            <a:r>
              <a:rPr lang="el-GR" sz="2800" dirty="0">
                <a:latin typeface="Arno Pro" pitchFamily="18" charset="0"/>
              </a:rPr>
              <a:t>Έζησε κι αυτός ένα πόλεμο τον Β’ Παγκόσμιο Πόλεμο, όπου και σ’ αυτόν οι άνθρωποι πολεμούσαν για ιδανικά και την ελευθερία και την δικαιοσύνη. Πραγματοποιήθηκαν όμως τα ιδανικά αυτά; ΌΧΙ, απόδειξη γι’ αυτό είναι μια σκλαβωμένη Κύπρος </a:t>
            </a:r>
            <a:r>
              <a:rPr lang="el-GR" sz="2800" dirty="0" smtClean="0">
                <a:latin typeface="Arno Pro" pitchFamily="18" charset="0"/>
              </a:rPr>
              <a:t>(Αγγλοκρατία</a:t>
            </a:r>
            <a:r>
              <a:rPr lang="el-GR" sz="2800" dirty="0">
                <a:latin typeface="Arno Pro" pitchFamily="18" charset="0"/>
              </a:rPr>
              <a:t>). Άρα ο πόλεμος έγινε για ένα φάντασμα και είδωλο κι όχι για τα ιδανικά και την ελευθερία.(</a:t>
            </a:r>
            <a:r>
              <a:rPr lang="en-US" sz="2800" dirty="0">
                <a:latin typeface="Arno Pro" pitchFamily="18" charset="0"/>
              </a:rPr>
              <a:t> </a:t>
            </a:r>
            <a:r>
              <a:rPr lang="el-GR" sz="2800" b="1" dirty="0">
                <a:latin typeface="Arno Pro" pitchFamily="18" charset="0"/>
              </a:rPr>
              <a:t>Θυμηθείτε πως Ελλάδα και Αγγλία ήταν σύμμαχοι κατά το Β’ Παγκόσμιο Πόλεμο και πολεμούσαν για να ελευθερώσουν και να γλυτώσουν τον κόσμο από τις επιβουλές κι ιμπεριαλιστικές τάσεις του Χίτλερ και των συμμάχων του</a:t>
            </a:r>
            <a:r>
              <a:rPr lang="el-GR" sz="2800" dirty="0">
                <a:latin typeface="Arno Pro" pitchFamily="18" charset="0"/>
              </a:rPr>
              <a:t>).</a:t>
            </a:r>
          </a:p>
          <a:p>
            <a:pPr algn="just">
              <a:lnSpc>
                <a:spcPct val="150000"/>
              </a:lnSpc>
              <a:buClr>
                <a:schemeClr val="tx2"/>
              </a:buClr>
              <a:buFont typeface="Wingdings" pitchFamily="2" charset="2"/>
              <a:buNone/>
            </a:pPr>
            <a:endParaRPr lang="el-GR" sz="1800" dirty="0"/>
          </a:p>
        </p:txBody>
      </p:sp>
      <p:sp>
        <p:nvSpPr>
          <p:cNvPr id="6" name="Θέση αριθμού διαφάνειας 5"/>
          <p:cNvSpPr>
            <a:spLocks noGrp="1"/>
          </p:cNvSpPr>
          <p:nvPr>
            <p:ph type="sldNum" sz="quarter" idx="12"/>
          </p:nvPr>
        </p:nvSpPr>
        <p:spPr/>
        <p:txBody>
          <a:bodyPr/>
          <a:lstStyle/>
          <a:p>
            <a:fld id="{A63F8554-D8EE-4F24-B5E7-0B5C43BC6929}" type="slidenum">
              <a:rPr lang="el-GR"/>
              <a:pPr/>
              <a:t>11</a:t>
            </a:fld>
            <a:endParaRPr lang="el-GR"/>
          </a:p>
        </p:txBody>
      </p:sp>
    </p:spTree>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idx="1"/>
          </p:nvPr>
        </p:nvSpPr>
        <p:spPr>
          <a:xfrm>
            <a:off x="179512" y="116632"/>
            <a:ext cx="8856984" cy="6624736"/>
          </a:xfrm>
        </p:spPr>
        <p:txBody>
          <a:bodyPr>
            <a:noAutofit/>
          </a:bodyPr>
          <a:lstStyle/>
          <a:p>
            <a:pPr algn="just">
              <a:buClr>
                <a:schemeClr val="tx2"/>
              </a:buClr>
              <a:buFont typeface="Wingdings" pitchFamily="2" charset="2"/>
              <a:buNone/>
            </a:pPr>
            <a:endParaRPr lang="el-GR" sz="2400" dirty="0"/>
          </a:p>
          <a:p>
            <a:pPr algn="ctr">
              <a:buClr>
                <a:schemeClr val="tx2"/>
              </a:buClr>
              <a:buFont typeface="Wingdings" pitchFamily="2" charset="2"/>
              <a:buNone/>
            </a:pPr>
            <a:r>
              <a:rPr lang="el-GR" b="1" u="sng" dirty="0">
                <a:effectLst>
                  <a:outerShdw blurRad="38100" dist="38100" dir="2700000" algn="tl">
                    <a:srgbClr val="C0C0C0"/>
                  </a:outerShdw>
                </a:effectLst>
                <a:latin typeface="Devroye Unicode" pitchFamily="2" charset="0"/>
              </a:rPr>
              <a:t>ΑΝΤΙΠΟΛΕΜΙΚΗ ΔΙΑΘΕΣΗ ΠΟΙΗΤΗ</a:t>
            </a:r>
          </a:p>
          <a:p>
            <a:pPr algn="just">
              <a:buClr>
                <a:schemeClr val="tx2"/>
              </a:buClr>
              <a:buFont typeface="Wingdings" pitchFamily="2" charset="2"/>
              <a:buNone/>
            </a:pPr>
            <a:endParaRPr lang="el-GR" sz="1000" b="1" u="sng" dirty="0">
              <a:effectLst>
                <a:outerShdw blurRad="38100" dist="38100" dir="2700000" algn="tl">
                  <a:srgbClr val="C0C0C0"/>
                </a:outerShdw>
              </a:effectLst>
            </a:endParaRPr>
          </a:p>
          <a:p>
            <a:pPr algn="just">
              <a:buClr>
                <a:schemeClr val="tx2"/>
              </a:buClr>
              <a:buFont typeface="Wingdings" pitchFamily="2" charset="2"/>
              <a:buChar char="v"/>
            </a:pPr>
            <a:r>
              <a:rPr lang="el-GR" sz="3600" dirty="0">
                <a:latin typeface="Arno Pro" pitchFamily="18" charset="0"/>
              </a:rPr>
              <a:t>Στρέφεται εναντίων αυτών που κάνουν </a:t>
            </a:r>
            <a:r>
              <a:rPr lang="el-GR" sz="3600" dirty="0" smtClean="0">
                <a:latin typeface="Arno Pro" pitchFamily="18" charset="0"/>
              </a:rPr>
              <a:t>  </a:t>
            </a:r>
            <a:r>
              <a:rPr lang="el-GR" sz="3600" dirty="0">
                <a:latin typeface="Arno Pro" pitchFamily="18" charset="0"/>
              </a:rPr>
              <a:t>τους πολέμους και τάσσεται υπέρ αυτών </a:t>
            </a:r>
            <a:r>
              <a:rPr lang="el-GR" sz="3600" dirty="0" smtClean="0">
                <a:latin typeface="Arno Pro" pitchFamily="18" charset="0"/>
              </a:rPr>
              <a:t>που </a:t>
            </a:r>
            <a:r>
              <a:rPr lang="el-GR" sz="3600" dirty="0">
                <a:latin typeface="Arno Pro" pitchFamily="18" charset="0"/>
              </a:rPr>
              <a:t>τον υφίστανται, είτε ως στρατιώτες, </a:t>
            </a:r>
            <a:r>
              <a:rPr lang="el-GR" sz="3600" dirty="0" smtClean="0">
                <a:latin typeface="Arno Pro" pitchFamily="18" charset="0"/>
              </a:rPr>
              <a:t>είτε </a:t>
            </a:r>
            <a:r>
              <a:rPr lang="el-GR" sz="3600" dirty="0">
                <a:latin typeface="Arno Pro" pitchFamily="18" charset="0"/>
              </a:rPr>
              <a:t>ως άμαχος πληθυσμός. Ο άνθρωπος </a:t>
            </a:r>
            <a:r>
              <a:rPr lang="el-GR" sz="3600" dirty="0" smtClean="0">
                <a:latin typeface="Arno Pro" pitchFamily="18" charset="0"/>
              </a:rPr>
              <a:t>με </a:t>
            </a:r>
            <a:r>
              <a:rPr lang="el-GR" sz="3600" dirty="0">
                <a:latin typeface="Arno Pro" pitchFamily="18" charset="0"/>
              </a:rPr>
              <a:t>τους πολέμους, διαλύεται, εξευτελίζεται. </a:t>
            </a:r>
          </a:p>
          <a:p>
            <a:pPr algn="just">
              <a:buClr>
                <a:schemeClr val="tx2"/>
              </a:buClr>
              <a:buFont typeface="Wingdings" pitchFamily="2" charset="2"/>
              <a:buChar char="v"/>
            </a:pPr>
            <a:r>
              <a:rPr lang="el-GR" sz="3600" dirty="0">
                <a:latin typeface="Arno Pro" pitchFamily="18" charset="0"/>
              </a:rPr>
              <a:t>Ο πόλεμος δεν πρέπει να γίνεται για ένα πουκάμισο αδειανό. Χρειάζεται αγώνας για την αλήθεια κι ο ποιητής έχει χρέος να τη φωνάζει ή να βοηθά όσους την αναζητούν.</a:t>
            </a:r>
          </a:p>
        </p:txBody>
      </p:sp>
      <p:sp>
        <p:nvSpPr>
          <p:cNvPr id="6" name="Θέση αριθμού διαφάνειας 5"/>
          <p:cNvSpPr>
            <a:spLocks noGrp="1"/>
          </p:cNvSpPr>
          <p:nvPr>
            <p:ph type="sldNum" sz="quarter" idx="12"/>
          </p:nvPr>
        </p:nvSpPr>
        <p:spPr/>
        <p:txBody>
          <a:bodyPr/>
          <a:lstStyle/>
          <a:p>
            <a:fld id="{A63F8554-D8EE-4F24-B5E7-0B5C43BC6929}" type="slidenum">
              <a:rPr lang="el-GR"/>
              <a:pPr/>
              <a:t>12</a:t>
            </a:fld>
            <a:endParaRPr lang="el-GR"/>
          </a:p>
        </p:txBody>
      </p:sp>
    </p:spTree>
    <p:extLst>
      <p:ext uri="{BB962C8B-B14F-4D97-AF65-F5344CB8AC3E}">
        <p14:creationId xmlns:p14="http://schemas.microsoft.com/office/powerpoint/2010/main" val="2004280127"/>
      </p:ext>
    </p:extLst>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524000" y="190500"/>
            <a:ext cx="7010400" cy="430213"/>
          </a:xfrm>
        </p:spPr>
        <p:txBody>
          <a:bodyPr>
            <a:noAutofit/>
          </a:bodyPr>
          <a:lstStyle/>
          <a:p>
            <a:pPr algn="ctr"/>
            <a:r>
              <a:rPr lang="el-GR" sz="2400" b="1" u="sng" dirty="0">
                <a:effectLst>
                  <a:outerShdw blurRad="38100" dist="38100" dir="2700000" algn="tl">
                    <a:srgbClr val="C0C0C0"/>
                  </a:outerShdw>
                </a:effectLst>
                <a:latin typeface="Devroye Unicode" pitchFamily="2" charset="0"/>
              </a:rPr>
              <a:t>ΓΛΩΣΣΑ - ΥΦΟΣ</a:t>
            </a:r>
          </a:p>
        </p:txBody>
      </p:sp>
      <p:sp>
        <p:nvSpPr>
          <p:cNvPr id="59395" name="Rectangle 3"/>
          <p:cNvSpPr>
            <a:spLocks noGrp="1" noChangeArrowheads="1"/>
          </p:cNvSpPr>
          <p:nvPr>
            <p:ph idx="1"/>
          </p:nvPr>
        </p:nvSpPr>
        <p:spPr>
          <a:xfrm>
            <a:off x="251520" y="836712"/>
            <a:ext cx="8640960" cy="5544616"/>
          </a:xfrm>
        </p:spPr>
        <p:txBody>
          <a:bodyPr>
            <a:noAutofit/>
          </a:bodyPr>
          <a:lstStyle/>
          <a:p>
            <a:pPr algn="just">
              <a:buClr>
                <a:schemeClr val="tx2"/>
              </a:buClr>
              <a:buFont typeface="Wingdings" pitchFamily="2" charset="2"/>
              <a:buChar char="q"/>
            </a:pPr>
            <a:r>
              <a:rPr lang="el-GR" sz="2400" dirty="0">
                <a:latin typeface="Arno Pro" pitchFamily="18" charset="0"/>
              </a:rPr>
              <a:t>Το ποίημα είναι γραμμένο σε ελεύθερο στίχο.</a:t>
            </a:r>
          </a:p>
          <a:p>
            <a:pPr algn="just">
              <a:buClr>
                <a:schemeClr val="tx2"/>
              </a:buClr>
              <a:buFont typeface="Wingdings" pitchFamily="2" charset="2"/>
              <a:buChar char="q"/>
            </a:pPr>
            <a:r>
              <a:rPr lang="el-GR" sz="2400" dirty="0">
                <a:latin typeface="Arno Pro" pitchFamily="18" charset="0"/>
              </a:rPr>
              <a:t>Είναι αφηγηματικό, βέβαια το πρόσωπο που το αφηγείται ο Τεύκρος, είναι πλαστό, με την έννοια, ότι ποτέ δεν είπε αυτά τα λόγια.</a:t>
            </a:r>
          </a:p>
          <a:p>
            <a:pPr algn="just">
              <a:buClr>
                <a:schemeClr val="tx2"/>
              </a:buClr>
              <a:buFont typeface="Wingdings" pitchFamily="2" charset="2"/>
              <a:buChar char="q"/>
            </a:pPr>
            <a:r>
              <a:rPr lang="el-GR" sz="2400" dirty="0">
                <a:latin typeface="Arno Pro" pitchFamily="18" charset="0"/>
              </a:rPr>
              <a:t>Υπάρχει εναλλαγή μονολόγου </a:t>
            </a:r>
            <a:r>
              <a:rPr lang="el-GR" sz="2400" dirty="0" smtClean="0">
                <a:latin typeface="Arno Pro" pitchFamily="18" charset="0"/>
              </a:rPr>
              <a:t>– </a:t>
            </a:r>
            <a:r>
              <a:rPr lang="el-GR" sz="2400" dirty="0">
                <a:latin typeface="Arno Pro" pitchFamily="18" charset="0"/>
              </a:rPr>
              <a:t>διαλόγου </a:t>
            </a:r>
            <a:endParaRPr lang="el-GR" sz="2400" dirty="0" smtClean="0">
              <a:latin typeface="Arno Pro" pitchFamily="18" charset="0"/>
            </a:endParaRPr>
          </a:p>
          <a:p>
            <a:pPr algn="just">
              <a:buClr>
                <a:schemeClr val="tx2"/>
              </a:buClr>
              <a:buFont typeface="Wingdings" pitchFamily="2" charset="2"/>
              <a:buChar char="q"/>
            </a:pPr>
            <a:r>
              <a:rPr lang="el-GR" sz="2400" dirty="0" smtClean="0">
                <a:latin typeface="Arno Pro" pitchFamily="18" charset="0"/>
              </a:rPr>
              <a:t>Συνειρμική </a:t>
            </a:r>
            <a:r>
              <a:rPr lang="el-GR" sz="2400" dirty="0">
                <a:latin typeface="Arno Pro" pitchFamily="18" charset="0"/>
              </a:rPr>
              <a:t>τεχνική, δηλαδή η γρήγορη μετατόπιση στο χώρο και στο χρόνο </a:t>
            </a:r>
            <a:r>
              <a:rPr lang="el-GR" sz="2400" dirty="0" smtClean="0">
                <a:latin typeface="Arno Pro" pitchFamily="18" charset="0"/>
              </a:rPr>
              <a:t>(Σαλαμίνα </a:t>
            </a:r>
            <a:r>
              <a:rPr lang="el-GR" sz="2400" dirty="0">
                <a:latin typeface="Arno Pro" pitchFamily="18" charset="0"/>
              </a:rPr>
              <a:t>Κύπρου, Αίγυπτος, Σκάμανδρος, Τροία – στο σήμερα </a:t>
            </a:r>
            <a:r>
              <a:rPr lang="el-GR" sz="2400" dirty="0" err="1">
                <a:latin typeface="Arno Pro" pitchFamily="18" charset="0"/>
              </a:rPr>
              <a:t>Πλάτρες</a:t>
            </a:r>
            <a:r>
              <a:rPr lang="el-GR" sz="2400" dirty="0">
                <a:latin typeface="Arno Pro" pitchFamily="18" charset="0"/>
              </a:rPr>
              <a:t>, Κύπρος και Ελλάδα), σύμφωνα με το περιεχόμενο, που κάθε φορά θέλει να τονίσει.</a:t>
            </a:r>
          </a:p>
          <a:p>
            <a:pPr algn="just">
              <a:buClr>
                <a:schemeClr val="tx2"/>
              </a:buClr>
              <a:buFont typeface="Wingdings" pitchFamily="2" charset="2"/>
              <a:buChar char="q"/>
            </a:pPr>
            <a:r>
              <a:rPr lang="el-GR" sz="2400" dirty="0">
                <a:latin typeface="Arno Pro" pitchFamily="18" charset="0"/>
              </a:rPr>
              <a:t>Η γλώσσα είναι συμβολική. Χρησιμοποιεί ονόματα ( Ελένη, Τεύκρος, Σκάμανδρος, Τροία, </a:t>
            </a:r>
            <a:r>
              <a:rPr lang="el-GR" sz="2400" dirty="0" err="1">
                <a:latin typeface="Arno Pro" pitchFamily="18" charset="0"/>
              </a:rPr>
              <a:t>Πλάτρες</a:t>
            </a:r>
            <a:r>
              <a:rPr lang="el-GR" sz="2400" dirty="0">
                <a:latin typeface="Arno Pro" pitchFamily="18" charset="0"/>
              </a:rPr>
              <a:t>) και θέματα από την ελληνική παράδοση </a:t>
            </a:r>
            <a:r>
              <a:rPr lang="en-US" sz="2400" dirty="0">
                <a:latin typeface="Arno Pro" pitchFamily="18" charset="0"/>
              </a:rPr>
              <a:t> </a:t>
            </a:r>
            <a:r>
              <a:rPr lang="el-GR" sz="2400" dirty="0">
                <a:latin typeface="Arno Pro" pitchFamily="18" charset="0"/>
              </a:rPr>
              <a:t>(Τρωικός Πόλεμος, μύθος του Τεύκρου) </a:t>
            </a:r>
            <a:r>
              <a:rPr lang="el-GR" sz="2400" dirty="0" smtClean="0">
                <a:latin typeface="Arno Pro" pitchFamily="18" charset="0"/>
              </a:rPr>
              <a:t>μετασχηματίζοντάς </a:t>
            </a:r>
            <a:r>
              <a:rPr lang="el-GR" sz="2400" dirty="0">
                <a:latin typeface="Arno Pro" pitchFamily="18" charset="0"/>
              </a:rPr>
              <a:t>τα σε δικά του σύμβολα, </a:t>
            </a:r>
            <a:r>
              <a:rPr lang="el-GR" sz="2400" dirty="0" smtClean="0">
                <a:latin typeface="Arno Pro" pitchFamily="18" charset="0"/>
              </a:rPr>
              <a:t>αποδίδοντάς </a:t>
            </a:r>
            <a:r>
              <a:rPr lang="el-GR" sz="2400" dirty="0">
                <a:latin typeface="Arno Pro" pitchFamily="18" charset="0"/>
              </a:rPr>
              <a:t>τους δικές του σκέψεις, βιώματα και συγκινήσεις, διαμορφώνοντας την προσωπική του μυθολογία.</a:t>
            </a:r>
          </a:p>
          <a:p>
            <a:pPr>
              <a:buClr>
                <a:schemeClr val="tx2"/>
              </a:buClr>
              <a:buFont typeface="Wingdings" pitchFamily="2" charset="2"/>
              <a:buNone/>
            </a:pPr>
            <a:endParaRPr lang="el-GR" sz="2400" dirty="0">
              <a:latin typeface="Arno Pro" pitchFamily="18" charset="0"/>
            </a:endParaRPr>
          </a:p>
          <a:p>
            <a:pPr>
              <a:buClr>
                <a:schemeClr val="tx2"/>
              </a:buClr>
              <a:buFont typeface="Wingdings" pitchFamily="2" charset="2"/>
              <a:buNone/>
            </a:pPr>
            <a:endParaRPr lang="el-GR" sz="2400" dirty="0">
              <a:latin typeface="Arno Pro" pitchFamily="18" charset="0"/>
            </a:endParaRPr>
          </a:p>
        </p:txBody>
      </p:sp>
      <p:sp>
        <p:nvSpPr>
          <p:cNvPr id="7" name="Θέση αριθμού διαφάνειας 5"/>
          <p:cNvSpPr>
            <a:spLocks noGrp="1"/>
          </p:cNvSpPr>
          <p:nvPr>
            <p:ph type="sldNum" sz="quarter" idx="12"/>
          </p:nvPr>
        </p:nvSpPr>
        <p:spPr/>
        <p:txBody>
          <a:bodyPr/>
          <a:lstStyle/>
          <a:p>
            <a:fld id="{71F2E846-7242-4879-8721-4A9F52121C94}" type="slidenum">
              <a:rPr lang="el-GR"/>
              <a:pPr/>
              <a:t>13</a:t>
            </a:fld>
            <a:endParaRPr lang="el-GR"/>
          </a:p>
        </p:txBody>
      </p:sp>
    </p:spTree>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idx="1"/>
          </p:nvPr>
        </p:nvSpPr>
        <p:spPr>
          <a:xfrm>
            <a:off x="971600" y="1484784"/>
            <a:ext cx="7010400" cy="2808312"/>
          </a:xfrm>
        </p:spPr>
        <p:txBody>
          <a:bodyPr>
            <a:normAutofit/>
          </a:bodyPr>
          <a:lstStyle/>
          <a:p>
            <a:pPr algn="ctr">
              <a:lnSpc>
                <a:spcPct val="80000"/>
              </a:lnSpc>
              <a:buFont typeface="Wingdings" pitchFamily="2" charset="2"/>
              <a:buNone/>
            </a:pPr>
            <a:r>
              <a:rPr lang="el-GR" sz="3600" b="1" u="sng" dirty="0">
                <a:effectLst>
                  <a:outerShdw blurRad="38100" dist="38100" dir="2700000" algn="tl">
                    <a:srgbClr val="C0C0C0"/>
                  </a:outerShdw>
                </a:effectLst>
                <a:latin typeface="Devroye Unicode" pitchFamily="2" charset="0"/>
                <a:ea typeface="+mj-ea"/>
                <a:cs typeface="+mj-cs"/>
              </a:rPr>
              <a:t>ΘΕΜΑ </a:t>
            </a:r>
            <a:r>
              <a:rPr lang="el-GR" sz="3600" b="1" u="sng" dirty="0" smtClean="0">
                <a:effectLst>
                  <a:outerShdw blurRad="38100" dist="38100" dir="2700000" algn="tl">
                    <a:srgbClr val="C0C0C0"/>
                  </a:outerShdw>
                </a:effectLst>
                <a:latin typeface="Devroye Unicode" pitchFamily="2" charset="0"/>
                <a:ea typeface="+mj-ea"/>
                <a:cs typeface="+mj-cs"/>
              </a:rPr>
              <a:t>ΠΟΙΗΜΑΤΟΣ</a:t>
            </a:r>
            <a:endParaRPr lang="en-US" sz="3600" b="1" u="sng" dirty="0" smtClean="0">
              <a:effectLst>
                <a:outerShdw blurRad="38100" dist="38100" dir="2700000" algn="tl">
                  <a:srgbClr val="C0C0C0"/>
                </a:outerShdw>
              </a:effectLst>
              <a:latin typeface="Devroye Unicode" pitchFamily="2" charset="0"/>
              <a:ea typeface="+mj-ea"/>
              <a:cs typeface="+mj-cs"/>
            </a:endParaRPr>
          </a:p>
          <a:p>
            <a:pPr algn="ctr">
              <a:lnSpc>
                <a:spcPct val="80000"/>
              </a:lnSpc>
              <a:buFont typeface="Wingdings" pitchFamily="2" charset="2"/>
              <a:buNone/>
            </a:pPr>
            <a:endParaRPr lang="el-GR" sz="3600" b="1" u="sng" dirty="0">
              <a:effectLst>
                <a:outerShdw blurRad="38100" dist="38100" dir="2700000" algn="tl">
                  <a:srgbClr val="C0C0C0"/>
                </a:outerShdw>
              </a:effectLst>
              <a:latin typeface="Devroye Unicode" pitchFamily="2" charset="0"/>
              <a:ea typeface="+mj-ea"/>
              <a:cs typeface="+mj-cs"/>
            </a:endParaRPr>
          </a:p>
          <a:p>
            <a:pPr algn="ctr">
              <a:lnSpc>
                <a:spcPct val="80000"/>
              </a:lnSpc>
              <a:buFont typeface="Wingdings" pitchFamily="2" charset="2"/>
              <a:buNone/>
            </a:pPr>
            <a:r>
              <a:rPr lang="el-GR" sz="3600" b="1" dirty="0">
                <a:effectLst>
                  <a:outerShdw blurRad="38100" dist="38100" dir="2700000" algn="tl">
                    <a:srgbClr val="000000">
                      <a:alpha val="43137"/>
                    </a:srgbClr>
                  </a:outerShdw>
                </a:effectLst>
                <a:latin typeface="Arno Pro" pitchFamily="18" charset="0"/>
              </a:rPr>
              <a:t>Ο </a:t>
            </a:r>
            <a:r>
              <a:rPr lang="el-GR" sz="3600" b="1" dirty="0" smtClean="0">
                <a:effectLst>
                  <a:outerShdw blurRad="38100" dist="38100" dir="2700000" algn="tl">
                    <a:srgbClr val="000000">
                      <a:alpha val="43137"/>
                    </a:srgbClr>
                  </a:outerShdw>
                </a:effectLst>
                <a:latin typeface="Arno Pro" pitchFamily="18" charset="0"/>
              </a:rPr>
              <a:t>πόλεμος</a:t>
            </a:r>
            <a:r>
              <a:rPr lang="en-US" sz="3600" b="1" dirty="0" smtClean="0">
                <a:effectLst>
                  <a:outerShdw blurRad="38100" dist="38100" dir="2700000" algn="tl">
                    <a:srgbClr val="000000">
                      <a:alpha val="43137"/>
                    </a:srgbClr>
                  </a:outerShdw>
                </a:effectLst>
                <a:latin typeface="Arno Pro" pitchFamily="18" charset="0"/>
              </a:rPr>
              <a:t>,</a:t>
            </a:r>
            <a:r>
              <a:rPr lang="el-GR" sz="3600" b="1" dirty="0" smtClean="0">
                <a:effectLst>
                  <a:outerShdw blurRad="38100" dist="38100" dir="2700000" algn="tl">
                    <a:srgbClr val="000000">
                      <a:alpha val="43137"/>
                    </a:srgbClr>
                  </a:outerShdw>
                </a:effectLst>
                <a:latin typeface="Arno Pro" pitchFamily="18" charset="0"/>
              </a:rPr>
              <a:t> </a:t>
            </a:r>
            <a:r>
              <a:rPr lang="el-GR" sz="3600" b="1" dirty="0">
                <a:effectLst>
                  <a:outerShdw blurRad="38100" dist="38100" dir="2700000" algn="tl">
                    <a:srgbClr val="000000">
                      <a:alpha val="43137"/>
                    </a:srgbClr>
                  </a:outerShdw>
                </a:effectLst>
                <a:latin typeface="Arno Pro" pitchFamily="18" charset="0"/>
              </a:rPr>
              <a:t>η κυριότερη αιτία </a:t>
            </a:r>
            <a:endParaRPr lang="en-US" sz="3600" b="1" dirty="0" smtClean="0">
              <a:effectLst>
                <a:outerShdw blurRad="38100" dist="38100" dir="2700000" algn="tl">
                  <a:srgbClr val="000000">
                    <a:alpha val="43137"/>
                  </a:srgbClr>
                </a:outerShdw>
              </a:effectLst>
              <a:latin typeface="Arno Pro" pitchFamily="18" charset="0"/>
            </a:endParaRPr>
          </a:p>
          <a:p>
            <a:pPr algn="ctr">
              <a:lnSpc>
                <a:spcPct val="80000"/>
              </a:lnSpc>
              <a:buFont typeface="Wingdings" pitchFamily="2" charset="2"/>
              <a:buNone/>
            </a:pPr>
            <a:r>
              <a:rPr lang="el-GR" sz="3600" b="1" dirty="0" smtClean="0">
                <a:effectLst>
                  <a:outerShdw blurRad="38100" dist="38100" dir="2700000" algn="tl">
                    <a:srgbClr val="000000">
                      <a:alpha val="43137"/>
                    </a:srgbClr>
                  </a:outerShdw>
                </a:effectLst>
                <a:latin typeface="Arno Pro" pitchFamily="18" charset="0"/>
              </a:rPr>
              <a:t>που </a:t>
            </a:r>
            <a:r>
              <a:rPr lang="el-GR" sz="3600" b="1" dirty="0">
                <a:effectLst>
                  <a:outerShdw blurRad="38100" dist="38100" dir="2700000" algn="tl">
                    <a:srgbClr val="000000">
                      <a:alpha val="43137"/>
                    </a:srgbClr>
                  </a:outerShdw>
                </a:effectLst>
                <a:latin typeface="Arno Pro" pitchFamily="18" charset="0"/>
              </a:rPr>
              <a:t>κάνει τους ανθρώπους να πάσχουν</a:t>
            </a:r>
          </a:p>
          <a:p>
            <a:pPr algn="just">
              <a:lnSpc>
                <a:spcPct val="80000"/>
              </a:lnSpc>
              <a:buFont typeface="Wingdings" pitchFamily="2" charset="2"/>
              <a:buNone/>
            </a:pPr>
            <a:endParaRPr lang="el-GR" sz="2400" b="1" dirty="0">
              <a:effectLst>
                <a:outerShdw blurRad="38100" dist="38100" dir="2700000" algn="tl">
                  <a:srgbClr val="000000">
                    <a:alpha val="43137"/>
                  </a:srgbClr>
                </a:outerShdw>
              </a:effectLst>
            </a:endParaRPr>
          </a:p>
          <a:p>
            <a:pPr>
              <a:lnSpc>
                <a:spcPct val="80000"/>
              </a:lnSpc>
              <a:buFont typeface="Wingdings" pitchFamily="2" charset="2"/>
              <a:buNone/>
            </a:pPr>
            <a:endParaRPr lang="el-GR" sz="2400" dirty="0"/>
          </a:p>
        </p:txBody>
      </p:sp>
      <p:sp>
        <p:nvSpPr>
          <p:cNvPr id="6" name="Θέση αριθμού διαφάνειας 5"/>
          <p:cNvSpPr>
            <a:spLocks noGrp="1"/>
          </p:cNvSpPr>
          <p:nvPr>
            <p:ph type="sldNum" sz="quarter" idx="12"/>
          </p:nvPr>
        </p:nvSpPr>
        <p:spPr/>
        <p:txBody>
          <a:bodyPr/>
          <a:lstStyle/>
          <a:p>
            <a:fld id="{4EF84825-9EB3-4EE0-89E4-D85392A7E820}" type="slidenum">
              <a:rPr lang="el-GR"/>
              <a:pPr/>
              <a:t>14</a:t>
            </a:fld>
            <a:endParaRPr lang="el-GR"/>
          </a:p>
        </p:txBody>
      </p:sp>
    </p:spTree>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idx="1"/>
          </p:nvPr>
        </p:nvSpPr>
        <p:spPr>
          <a:xfrm>
            <a:off x="251520" y="188640"/>
            <a:ext cx="8640960" cy="6552728"/>
          </a:xfrm>
        </p:spPr>
        <p:txBody>
          <a:bodyPr>
            <a:noAutofit/>
          </a:bodyPr>
          <a:lstStyle/>
          <a:p>
            <a:pPr algn="ctr">
              <a:lnSpc>
                <a:spcPct val="150000"/>
              </a:lnSpc>
              <a:buFont typeface="Wingdings" pitchFamily="2" charset="2"/>
              <a:buNone/>
            </a:pPr>
            <a:r>
              <a:rPr lang="en-US" b="1" u="sng" dirty="0">
                <a:effectLst>
                  <a:outerShdw blurRad="38100" dist="38100" dir="2700000" algn="tl">
                    <a:srgbClr val="C0C0C0"/>
                  </a:outerShdw>
                </a:effectLst>
                <a:latin typeface="GFS Elpis" pitchFamily="50" charset="0"/>
              </a:rPr>
              <a:t>T</a:t>
            </a:r>
            <a:r>
              <a:rPr lang="el-GR" b="1" u="sng" dirty="0">
                <a:effectLst>
                  <a:outerShdw blurRad="38100" dist="38100" dir="2700000" algn="tl">
                    <a:srgbClr val="C0C0C0"/>
                  </a:outerShdw>
                </a:effectLst>
                <a:latin typeface="GFS Elpis" pitchFamily="50" charset="0"/>
              </a:rPr>
              <a:t>Α ΣΥΜΒΟΛΑ ΤΟΥ ΠΟΙΗΜΑΤΟΣ</a:t>
            </a:r>
            <a:endParaRPr lang="en-US" b="1" u="sng" dirty="0">
              <a:effectLst>
                <a:outerShdw blurRad="38100" dist="38100" dir="2700000" algn="tl">
                  <a:srgbClr val="C0C0C0"/>
                </a:outerShdw>
              </a:effectLst>
              <a:latin typeface="GFS Elpis" pitchFamily="50" charset="0"/>
            </a:endParaRPr>
          </a:p>
          <a:p>
            <a:pPr marL="0" indent="0" algn="ctr">
              <a:lnSpc>
                <a:spcPct val="150000"/>
              </a:lnSpc>
              <a:buNone/>
            </a:pPr>
            <a:endParaRPr lang="en-US" sz="1400" b="1" dirty="0" smtClean="0">
              <a:latin typeface="GFS Elpis" pitchFamily="50" charset="0"/>
            </a:endParaRPr>
          </a:p>
          <a:p>
            <a:pPr marL="0" indent="0" algn="ctr">
              <a:lnSpc>
                <a:spcPct val="150000"/>
              </a:lnSpc>
              <a:buNone/>
            </a:pPr>
            <a:r>
              <a:rPr lang="el-GR" sz="4800" b="1" dirty="0" smtClean="0">
                <a:solidFill>
                  <a:schemeClr val="tx2">
                    <a:lumMod val="75000"/>
                  </a:schemeClr>
                </a:solidFill>
                <a:latin typeface="GFS Elpis" pitchFamily="50" charset="0"/>
              </a:rPr>
              <a:t>Τεύκρος</a:t>
            </a:r>
            <a:endParaRPr lang="en-US" sz="4800" b="1" dirty="0">
              <a:solidFill>
                <a:schemeClr val="tx2">
                  <a:lumMod val="75000"/>
                </a:schemeClr>
              </a:solidFill>
              <a:latin typeface="GFS Elpis" pitchFamily="50" charset="0"/>
            </a:endParaRPr>
          </a:p>
          <a:p>
            <a:pPr marL="0" indent="0" algn="ctr">
              <a:lnSpc>
                <a:spcPct val="150000"/>
              </a:lnSpc>
              <a:buNone/>
            </a:pPr>
            <a:r>
              <a:rPr lang="el-GR" dirty="0" smtClean="0">
                <a:latin typeface="GFS Elpis" pitchFamily="50" charset="0"/>
              </a:rPr>
              <a:t> </a:t>
            </a:r>
            <a:r>
              <a:rPr lang="el-GR" b="1" dirty="0">
                <a:effectLst>
                  <a:outerShdw blurRad="38100" dist="38100" dir="2700000" algn="tl">
                    <a:srgbClr val="000000">
                      <a:alpha val="43137"/>
                    </a:srgbClr>
                  </a:outerShdw>
                </a:effectLst>
                <a:latin typeface="GFS Elpis" pitchFamily="50" charset="0"/>
              </a:rPr>
              <a:t>σύμβολο της φωνής του ποιητή. Μέσω αυτής της </a:t>
            </a:r>
            <a:r>
              <a:rPr lang="el-GR" b="1" dirty="0" smtClean="0">
                <a:effectLst>
                  <a:outerShdw blurRad="38100" dist="38100" dir="2700000" algn="tl">
                    <a:srgbClr val="000000">
                      <a:alpha val="43137"/>
                    </a:srgbClr>
                  </a:outerShdw>
                </a:effectLst>
                <a:latin typeface="GFS Elpis" pitchFamily="50" charset="0"/>
              </a:rPr>
              <a:t>φωνής</a:t>
            </a:r>
            <a:r>
              <a:rPr lang="en-US" b="1" dirty="0" smtClean="0">
                <a:effectLst>
                  <a:outerShdw blurRad="38100" dist="38100" dir="2700000" algn="tl">
                    <a:srgbClr val="000000">
                      <a:alpha val="43137"/>
                    </a:srgbClr>
                  </a:outerShdw>
                </a:effectLst>
                <a:latin typeface="GFS Elpis" pitchFamily="50" charset="0"/>
              </a:rPr>
              <a:t> </a:t>
            </a:r>
            <a:r>
              <a:rPr lang="el-GR" b="1" dirty="0" smtClean="0">
                <a:effectLst>
                  <a:outerShdw blurRad="38100" dist="38100" dir="2700000" algn="tl">
                    <a:srgbClr val="000000">
                      <a:alpha val="43137"/>
                    </a:srgbClr>
                  </a:outerShdw>
                </a:effectLst>
                <a:latin typeface="GFS Elpis" pitchFamily="50" charset="0"/>
              </a:rPr>
              <a:t>συνδέεται </a:t>
            </a:r>
            <a:r>
              <a:rPr lang="el-GR" b="1" dirty="0">
                <a:effectLst>
                  <a:outerShdw blurRad="38100" dist="38100" dir="2700000" algn="tl">
                    <a:srgbClr val="000000">
                      <a:alpha val="43137"/>
                    </a:srgbClr>
                  </a:outerShdw>
                </a:effectLst>
                <a:latin typeface="GFS Elpis" pitchFamily="50" charset="0"/>
              </a:rPr>
              <a:t>η εμπειρία του Ευριπίδη με την εμπειρία του Σεφέρη </a:t>
            </a:r>
            <a:r>
              <a:rPr lang="el-GR" b="1" dirty="0" smtClean="0">
                <a:effectLst>
                  <a:outerShdw blurRad="38100" dist="38100" dir="2700000" algn="tl">
                    <a:srgbClr val="000000">
                      <a:alpha val="43137"/>
                    </a:srgbClr>
                  </a:outerShdw>
                </a:effectLst>
                <a:latin typeface="GFS Elpis" pitchFamily="50" charset="0"/>
              </a:rPr>
              <a:t>στις</a:t>
            </a:r>
            <a:r>
              <a:rPr lang="en-US" b="1" dirty="0" smtClean="0">
                <a:effectLst>
                  <a:outerShdw blurRad="38100" dist="38100" dir="2700000" algn="tl">
                    <a:srgbClr val="000000">
                      <a:alpha val="43137"/>
                    </a:srgbClr>
                  </a:outerShdw>
                </a:effectLst>
                <a:latin typeface="GFS Elpis" pitchFamily="50" charset="0"/>
              </a:rPr>
              <a:t> </a:t>
            </a:r>
            <a:r>
              <a:rPr lang="el-GR" b="1" dirty="0" smtClean="0">
                <a:effectLst>
                  <a:outerShdw blurRad="38100" dist="38100" dir="2700000" algn="tl">
                    <a:srgbClr val="000000">
                      <a:alpha val="43137"/>
                    </a:srgbClr>
                  </a:outerShdw>
                </a:effectLst>
                <a:latin typeface="GFS Elpis" pitchFamily="50" charset="0"/>
              </a:rPr>
              <a:t>συμφορές </a:t>
            </a:r>
            <a:r>
              <a:rPr lang="el-GR" b="1" dirty="0">
                <a:effectLst>
                  <a:outerShdw blurRad="38100" dist="38100" dir="2700000" algn="tl">
                    <a:srgbClr val="000000">
                      <a:alpha val="43137"/>
                    </a:srgbClr>
                  </a:outerShdw>
                </a:effectLst>
                <a:latin typeface="GFS Elpis" pitchFamily="50" charset="0"/>
              </a:rPr>
              <a:t>από τους πολέμους για την Ελλάδα. </a:t>
            </a:r>
          </a:p>
        </p:txBody>
      </p:sp>
      <p:sp>
        <p:nvSpPr>
          <p:cNvPr id="6" name="Θέση αριθμού διαφάνειας 5"/>
          <p:cNvSpPr>
            <a:spLocks noGrp="1"/>
          </p:cNvSpPr>
          <p:nvPr>
            <p:ph type="sldNum" sz="quarter" idx="12"/>
          </p:nvPr>
        </p:nvSpPr>
        <p:spPr/>
        <p:txBody>
          <a:bodyPr/>
          <a:lstStyle/>
          <a:p>
            <a:fld id="{4EF84825-9EB3-4EE0-89E4-D85392A7E820}" type="slidenum">
              <a:rPr lang="el-GR"/>
              <a:pPr/>
              <a:t>15</a:t>
            </a:fld>
            <a:endParaRPr lang="el-GR"/>
          </a:p>
        </p:txBody>
      </p:sp>
    </p:spTree>
    <p:extLst>
      <p:ext uri="{BB962C8B-B14F-4D97-AF65-F5344CB8AC3E}">
        <p14:creationId xmlns:p14="http://schemas.microsoft.com/office/powerpoint/2010/main" val="1342681447"/>
      </p:ext>
    </p:extLst>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idx="1"/>
          </p:nvPr>
        </p:nvSpPr>
        <p:spPr>
          <a:xfrm>
            <a:off x="251520" y="188640"/>
            <a:ext cx="8640960" cy="4392488"/>
          </a:xfrm>
        </p:spPr>
        <p:txBody>
          <a:bodyPr>
            <a:noAutofit/>
          </a:bodyPr>
          <a:lstStyle/>
          <a:p>
            <a:pPr algn="ctr">
              <a:lnSpc>
                <a:spcPct val="150000"/>
              </a:lnSpc>
              <a:buFont typeface="Wingdings" pitchFamily="2" charset="2"/>
              <a:buNone/>
            </a:pPr>
            <a:r>
              <a:rPr lang="en-US" b="1" u="sng" dirty="0" smtClean="0">
                <a:effectLst>
                  <a:outerShdw blurRad="38100" dist="38100" dir="2700000" algn="tl">
                    <a:srgbClr val="C0C0C0"/>
                  </a:outerShdw>
                </a:effectLst>
                <a:latin typeface="GFS Elpis" pitchFamily="50" charset="0"/>
              </a:rPr>
              <a:t>T</a:t>
            </a:r>
            <a:r>
              <a:rPr lang="el-GR" b="1" u="sng" dirty="0">
                <a:effectLst>
                  <a:outerShdw blurRad="38100" dist="38100" dir="2700000" algn="tl">
                    <a:srgbClr val="C0C0C0"/>
                  </a:outerShdw>
                </a:effectLst>
                <a:latin typeface="GFS Elpis" pitchFamily="50" charset="0"/>
              </a:rPr>
              <a:t>Α</a:t>
            </a:r>
            <a:r>
              <a:rPr lang="el-GR" b="1" u="sng" dirty="0" smtClean="0">
                <a:effectLst>
                  <a:outerShdw blurRad="38100" dist="38100" dir="2700000" algn="tl">
                    <a:srgbClr val="C0C0C0"/>
                  </a:outerShdw>
                </a:effectLst>
                <a:latin typeface="GFS Elpis" pitchFamily="50" charset="0"/>
              </a:rPr>
              <a:t> </a:t>
            </a:r>
            <a:r>
              <a:rPr lang="el-GR" b="1" u="sng" dirty="0">
                <a:effectLst>
                  <a:outerShdw blurRad="38100" dist="38100" dir="2700000" algn="tl">
                    <a:srgbClr val="C0C0C0"/>
                  </a:outerShdw>
                </a:effectLst>
                <a:latin typeface="GFS Elpis" pitchFamily="50" charset="0"/>
              </a:rPr>
              <a:t>ΣΥΜΒΟΛΑ </a:t>
            </a:r>
            <a:r>
              <a:rPr lang="el-GR" b="1" u="sng" dirty="0" smtClean="0">
                <a:effectLst>
                  <a:outerShdw blurRad="38100" dist="38100" dir="2700000" algn="tl">
                    <a:srgbClr val="C0C0C0"/>
                  </a:outerShdw>
                </a:effectLst>
                <a:latin typeface="GFS Elpis" pitchFamily="50" charset="0"/>
              </a:rPr>
              <a:t>ΤΟΥ ΠΟΙΗΜΑΤΟΣ</a:t>
            </a:r>
            <a:endParaRPr lang="en-US" b="1" u="sng" dirty="0" smtClean="0">
              <a:effectLst>
                <a:outerShdw blurRad="38100" dist="38100" dir="2700000" algn="tl">
                  <a:srgbClr val="C0C0C0"/>
                </a:outerShdw>
              </a:effectLst>
              <a:latin typeface="GFS Elpis" pitchFamily="50" charset="0"/>
            </a:endParaRPr>
          </a:p>
          <a:p>
            <a:pPr marL="0" indent="0" algn="ctr">
              <a:lnSpc>
                <a:spcPct val="150000"/>
              </a:lnSpc>
              <a:buNone/>
            </a:pPr>
            <a:r>
              <a:rPr lang="el-GR" sz="4800" b="1" dirty="0">
                <a:solidFill>
                  <a:schemeClr val="tx2">
                    <a:lumMod val="75000"/>
                  </a:schemeClr>
                </a:solidFill>
                <a:latin typeface="GFS Elpis" pitchFamily="50" charset="0"/>
              </a:rPr>
              <a:t>Ελένη </a:t>
            </a:r>
            <a:endParaRPr lang="en-US" sz="4800" b="1" dirty="0">
              <a:solidFill>
                <a:schemeClr val="tx2">
                  <a:lumMod val="75000"/>
                </a:schemeClr>
              </a:solidFill>
              <a:latin typeface="GFS Elpis" pitchFamily="50" charset="0"/>
            </a:endParaRPr>
          </a:p>
          <a:p>
            <a:pPr marL="0" indent="0" algn="ctr">
              <a:lnSpc>
                <a:spcPct val="150000"/>
              </a:lnSpc>
              <a:buNone/>
            </a:pPr>
            <a:r>
              <a:rPr lang="el-GR" b="1" dirty="0" smtClean="0">
                <a:latin typeface="GFS Elpis" pitchFamily="50" charset="0"/>
              </a:rPr>
              <a:t>σύμβολο </a:t>
            </a:r>
            <a:r>
              <a:rPr lang="el-GR" b="1" dirty="0">
                <a:latin typeface="GFS Elpis" pitchFamily="50" charset="0"/>
              </a:rPr>
              <a:t>ελευθερίας και δικαιοσύνης </a:t>
            </a:r>
            <a:r>
              <a:rPr lang="el-GR" b="1" dirty="0" smtClean="0">
                <a:latin typeface="GFS Elpis" pitchFamily="50" charset="0"/>
              </a:rPr>
              <a:t>αλλά </a:t>
            </a:r>
            <a:r>
              <a:rPr lang="el-GR" b="1" dirty="0">
                <a:latin typeface="GFS Elpis" pitchFamily="50" charset="0"/>
              </a:rPr>
              <a:t>και της πραγματικής και δίκαιης αιτίας </a:t>
            </a:r>
            <a:r>
              <a:rPr lang="en-US" b="1" dirty="0" smtClean="0">
                <a:latin typeface="GFS Elpis" pitchFamily="50" charset="0"/>
              </a:rPr>
              <a:t> </a:t>
            </a:r>
            <a:r>
              <a:rPr lang="el-GR" b="1" dirty="0" smtClean="0">
                <a:latin typeface="GFS Elpis" pitchFamily="50" charset="0"/>
              </a:rPr>
              <a:t>και </a:t>
            </a:r>
            <a:r>
              <a:rPr lang="el-GR" b="1" dirty="0">
                <a:latin typeface="GFS Elpis" pitchFamily="50" charset="0"/>
              </a:rPr>
              <a:t>αφορμής για τους πολέμους, τα ιδανικά.</a:t>
            </a:r>
          </a:p>
          <a:p>
            <a:pPr>
              <a:lnSpc>
                <a:spcPct val="150000"/>
              </a:lnSpc>
              <a:buFont typeface="Wingdings" pitchFamily="2" charset="2"/>
              <a:buNone/>
            </a:pPr>
            <a:endParaRPr lang="el-GR" dirty="0">
              <a:latin typeface="GFS Elpis" pitchFamily="50" charset="0"/>
            </a:endParaRPr>
          </a:p>
        </p:txBody>
      </p:sp>
      <p:sp>
        <p:nvSpPr>
          <p:cNvPr id="6" name="Θέση αριθμού διαφάνειας 5"/>
          <p:cNvSpPr>
            <a:spLocks noGrp="1"/>
          </p:cNvSpPr>
          <p:nvPr>
            <p:ph type="sldNum" sz="quarter" idx="12"/>
          </p:nvPr>
        </p:nvSpPr>
        <p:spPr/>
        <p:txBody>
          <a:bodyPr/>
          <a:lstStyle/>
          <a:p>
            <a:fld id="{4EF84825-9EB3-4EE0-89E4-D85392A7E820}" type="slidenum">
              <a:rPr lang="el-GR"/>
              <a:pPr/>
              <a:t>16</a:t>
            </a:fld>
            <a:endParaRPr lang="el-GR"/>
          </a:p>
        </p:txBody>
      </p:sp>
    </p:spTree>
    <p:extLst>
      <p:ext uri="{BB962C8B-B14F-4D97-AF65-F5344CB8AC3E}">
        <p14:creationId xmlns:p14="http://schemas.microsoft.com/office/powerpoint/2010/main" val="3103561421"/>
      </p:ext>
    </p:extLst>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idx="1"/>
          </p:nvPr>
        </p:nvSpPr>
        <p:spPr>
          <a:xfrm>
            <a:off x="251520" y="908720"/>
            <a:ext cx="8640960" cy="5688632"/>
          </a:xfrm>
        </p:spPr>
        <p:txBody>
          <a:bodyPr>
            <a:noAutofit/>
          </a:bodyPr>
          <a:lstStyle/>
          <a:p>
            <a:pPr marL="0" indent="0" algn="ctr">
              <a:lnSpc>
                <a:spcPct val="150000"/>
              </a:lnSpc>
              <a:buNone/>
            </a:pPr>
            <a:r>
              <a:rPr lang="el-GR" sz="5400" b="1" dirty="0" err="1">
                <a:solidFill>
                  <a:schemeClr val="tx2">
                    <a:lumMod val="75000"/>
                  </a:schemeClr>
                </a:solidFill>
                <a:latin typeface="GFS Elpis" pitchFamily="50" charset="0"/>
              </a:rPr>
              <a:t>Πλάτρες</a:t>
            </a:r>
            <a:r>
              <a:rPr lang="el-GR" dirty="0" smtClean="0">
                <a:latin typeface="GFS Elpis" pitchFamily="50" charset="0"/>
              </a:rPr>
              <a:t> </a:t>
            </a:r>
            <a:endParaRPr lang="en-US" dirty="0" smtClean="0">
              <a:latin typeface="GFS Elpis" pitchFamily="50" charset="0"/>
            </a:endParaRPr>
          </a:p>
          <a:p>
            <a:pPr marL="0" indent="0" algn="ctr">
              <a:lnSpc>
                <a:spcPct val="150000"/>
              </a:lnSpc>
              <a:buNone/>
            </a:pPr>
            <a:r>
              <a:rPr lang="el-GR" b="1" dirty="0" smtClean="0">
                <a:latin typeface="GFS Elpis" pitchFamily="50" charset="0"/>
              </a:rPr>
              <a:t>Ελλάδα </a:t>
            </a:r>
            <a:r>
              <a:rPr lang="el-GR" b="1" dirty="0">
                <a:latin typeface="GFS Elpis" pitchFamily="50" charset="0"/>
              </a:rPr>
              <a:t>και </a:t>
            </a:r>
            <a:r>
              <a:rPr lang="el-GR" b="1" dirty="0" smtClean="0">
                <a:latin typeface="GFS Elpis" pitchFamily="50" charset="0"/>
              </a:rPr>
              <a:t>Κύπρος</a:t>
            </a:r>
            <a:endParaRPr lang="el-GR" b="1" dirty="0">
              <a:latin typeface="GFS Elpis" pitchFamily="50" charset="0"/>
            </a:endParaRPr>
          </a:p>
          <a:p>
            <a:pPr marL="0" indent="0" algn="ctr">
              <a:lnSpc>
                <a:spcPct val="150000"/>
              </a:lnSpc>
              <a:buNone/>
            </a:pPr>
            <a:r>
              <a:rPr lang="el-GR" sz="5400" b="1" dirty="0">
                <a:solidFill>
                  <a:schemeClr val="tx2">
                    <a:lumMod val="75000"/>
                  </a:schemeClr>
                </a:solidFill>
                <a:latin typeface="GFS Elpis" pitchFamily="50" charset="0"/>
              </a:rPr>
              <a:t>Αηδόνι </a:t>
            </a:r>
            <a:endParaRPr lang="en-US" sz="5400" b="1" dirty="0">
              <a:solidFill>
                <a:schemeClr val="tx2">
                  <a:lumMod val="75000"/>
                </a:schemeClr>
              </a:solidFill>
              <a:latin typeface="GFS Elpis" pitchFamily="50" charset="0"/>
            </a:endParaRPr>
          </a:p>
          <a:p>
            <a:pPr marL="0" indent="0" algn="ctr">
              <a:lnSpc>
                <a:spcPct val="150000"/>
              </a:lnSpc>
              <a:buNone/>
            </a:pPr>
            <a:r>
              <a:rPr lang="el-GR" b="1" dirty="0" smtClean="0">
                <a:latin typeface="GFS Elpis" pitchFamily="50" charset="0"/>
              </a:rPr>
              <a:t>Μνήμη, </a:t>
            </a:r>
            <a:r>
              <a:rPr lang="el-GR" b="1" dirty="0">
                <a:latin typeface="GFS Elpis" pitchFamily="50" charset="0"/>
              </a:rPr>
              <a:t>συναισθήματα και </a:t>
            </a:r>
            <a:r>
              <a:rPr lang="el-GR" b="1" dirty="0" smtClean="0">
                <a:latin typeface="GFS Elpis" pitchFamily="50" charset="0"/>
              </a:rPr>
              <a:t>σκέψεις</a:t>
            </a:r>
            <a:r>
              <a:rPr lang="en-US" b="1" dirty="0" smtClean="0">
                <a:latin typeface="GFS Elpis" pitchFamily="50" charset="0"/>
              </a:rPr>
              <a:t> </a:t>
            </a:r>
            <a:r>
              <a:rPr lang="el-GR" b="1" dirty="0" smtClean="0">
                <a:latin typeface="GFS Elpis" pitchFamily="50" charset="0"/>
              </a:rPr>
              <a:t>που </a:t>
            </a:r>
            <a:r>
              <a:rPr lang="el-GR" b="1" dirty="0">
                <a:latin typeface="GFS Elpis" pitchFamily="50" charset="0"/>
              </a:rPr>
              <a:t>οδηγούν στην αλήθεια αλλά </a:t>
            </a:r>
            <a:r>
              <a:rPr lang="el-GR" b="1" dirty="0" smtClean="0">
                <a:latin typeface="GFS Elpis" pitchFamily="50" charset="0"/>
              </a:rPr>
              <a:t>και</a:t>
            </a:r>
            <a:r>
              <a:rPr lang="en-US" b="1" dirty="0" smtClean="0">
                <a:latin typeface="GFS Elpis" pitchFamily="50" charset="0"/>
              </a:rPr>
              <a:t> </a:t>
            </a:r>
            <a:r>
              <a:rPr lang="el-GR" b="1" dirty="0" smtClean="0">
                <a:latin typeface="GFS Elpis" pitchFamily="50" charset="0"/>
              </a:rPr>
              <a:t>παρηγοριά </a:t>
            </a:r>
            <a:r>
              <a:rPr lang="el-GR" b="1" dirty="0">
                <a:latin typeface="GFS Elpis" pitchFamily="50" charset="0"/>
              </a:rPr>
              <a:t>γι’ αυτόν που είναι μακριά από </a:t>
            </a:r>
            <a:r>
              <a:rPr lang="el-GR" b="1" dirty="0" smtClean="0">
                <a:latin typeface="GFS Elpis" pitchFamily="50" charset="0"/>
              </a:rPr>
              <a:t>την </a:t>
            </a:r>
            <a:r>
              <a:rPr lang="el-GR" b="1" dirty="0">
                <a:latin typeface="GFS Elpis" pitchFamily="50" charset="0"/>
              </a:rPr>
              <a:t>πατρίδα</a:t>
            </a:r>
            <a:r>
              <a:rPr lang="el-GR" b="1" dirty="0" smtClean="0">
                <a:latin typeface="GFS Elpis" pitchFamily="50" charset="0"/>
              </a:rPr>
              <a:t>..</a:t>
            </a:r>
            <a:r>
              <a:rPr lang="en-US" b="1" dirty="0" smtClean="0">
                <a:latin typeface="GFS Elpis" pitchFamily="50" charset="0"/>
              </a:rPr>
              <a:t> </a:t>
            </a:r>
          </a:p>
          <a:p>
            <a:pPr algn="ctr">
              <a:lnSpc>
                <a:spcPct val="150000"/>
              </a:lnSpc>
              <a:buFont typeface="Wingdings" pitchFamily="2" charset="2"/>
              <a:buNone/>
            </a:pPr>
            <a:endParaRPr lang="el-GR" dirty="0">
              <a:latin typeface="GFS Elpis" pitchFamily="50" charset="0"/>
            </a:endParaRPr>
          </a:p>
        </p:txBody>
      </p:sp>
      <p:sp>
        <p:nvSpPr>
          <p:cNvPr id="6" name="Θέση αριθμού διαφάνειας 5"/>
          <p:cNvSpPr>
            <a:spLocks noGrp="1"/>
          </p:cNvSpPr>
          <p:nvPr>
            <p:ph type="sldNum" sz="quarter" idx="12"/>
          </p:nvPr>
        </p:nvSpPr>
        <p:spPr/>
        <p:txBody>
          <a:bodyPr/>
          <a:lstStyle/>
          <a:p>
            <a:fld id="{4EF84825-9EB3-4EE0-89E4-D85392A7E820}" type="slidenum">
              <a:rPr lang="el-GR"/>
              <a:pPr/>
              <a:t>17</a:t>
            </a:fld>
            <a:endParaRPr lang="el-GR"/>
          </a:p>
        </p:txBody>
      </p:sp>
      <p:sp>
        <p:nvSpPr>
          <p:cNvPr id="2" name="Rectangle 1"/>
          <p:cNvSpPr/>
          <p:nvPr/>
        </p:nvSpPr>
        <p:spPr>
          <a:xfrm>
            <a:off x="1427499" y="77723"/>
            <a:ext cx="6641563" cy="830997"/>
          </a:xfrm>
          <a:prstGeom prst="rect">
            <a:avLst/>
          </a:prstGeom>
        </p:spPr>
        <p:txBody>
          <a:bodyPr wrap="none">
            <a:spAutoFit/>
          </a:bodyPr>
          <a:lstStyle/>
          <a:p>
            <a:pPr algn="ctr">
              <a:lnSpc>
                <a:spcPct val="150000"/>
              </a:lnSpc>
              <a:buFont typeface="Wingdings" pitchFamily="2" charset="2"/>
              <a:buNone/>
            </a:pPr>
            <a:r>
              <a:rPr lang="en-US" sz="3200" b="1" u="sng" dirty="0">
                <a:effectLst>
                  <a:outerShdw blurRad="38100" dist="38100" dir="2700000" algn="tl">
                    <a:srgbClr val="C0C0C0"/>
                  </a:outerShdw>
                </a:effectLst>
                <a:latin typeface="GFS Elpis" pitchFamily="50" charset="0"/>
              </a:rPr>
              <a:t>T</a:t>
            </a:r>
            <a:r>
              <a:rPr lang="el-GR" sz="3200" b="1" u="sng" dirty="0">
                <a:effectLst>
                  <a:outerShdw blurRad="38100" dist="38100" dir="2700000" algn="tl">
                    <a:srgbClr val="C0C0C0"/>
                  </a:outerShdw>
                </a:effectLst>
                <a:latin typeface="GFS Elpis" pitchFamily="50" charset="0"/>
              </a:rPr>
              <a:t>Α ΣΥΜΒΟΛΑ ΤΟΥ ΠΟΙΗΜΑΤΟΣ</a:t>
            </a:r>
            <a:endParaRPr lang="en-US" sz="3200" b="1" u="sng" dirty="0">
              <a:effectLst>
                <a:outerShdw blurRad="38100" dist="38100" dir="2700000" algn="tl">
                  <a:srgbClr val="C0C0C0"/>
                </a:outerShdw>
              </a:effectLst>
              <a:latin typeface="GFS Elpis" pitchFamily="50" charset="0"/>
            </a:endParaRPr>
          </a:p>
        </p:txBody>
      </p:sp>
    </p:spTree>
    <p:extLst>
      <p:ext uri="{BB962C8B-B14F-4D97-AF65-F5344CB8AC3E}">
        <p14:creationId xmlns:p14="http://schemas.microsoft.com/office/powerpoint/2010/main" val="3624616122"/>
      </p:ext>
    </p:extLst>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idx="1"/>
          </p:nvPr>
        </p:nvSpPr>
        <p:spPr>
          <a:xfrm>
            <a:off x="107504" y="1484784"/>
            <a:ext cx="8892480" cy="3888432"/>
          </a:xfrm>
        </p:spPr>
        <p:txBody>
          <a:bodyPr>
            <a:noAutofit/>
          </a:bodyPr>
          <a:lstStyle/>
          <a:p>
            <a:pPr algn="ctr">
              <a:lnSpc>
                <a:spcPct val="80000"/>
              </a:lnSpc>
              <a:buFont typeface="Wingdings" pitchFamily="2" charset="2"/>
              <a:buNone/>
            </a:pPr>
            <a:r>
              <a:rPr lang="el-GR" sz="4800" b="1" dirty="0" smtClean="0">
                <a:solidFill>
                  <a:schemeClr val="tx2">
                    <a:lumMod val="75000"/>
                  </a:schemeClr>
                </a:solidFill>
                <a:latin typeface="GFS Elpis" pitchFamily="50" charset="0"/>
              </a:rPr>
              <a:t>Αφροδίτη</a:t>
            </a:r>
          </a:p>
          <a:p>
            <a:pPr algn="ctr">
              <a:lnSpc>
                <a:spcPct val="80000"/>
              </a:lnSpc>
              <a:buFont typeface="Wingdings" pitchFamily="2" charset="2"/>
              <a:buNone/>
            </a:pPr>
            <a:r>
              <a:rPr lang="el-GR" b="1" dirty="0" smtClean="0">
                <a:latin typeface="GFS Elpis" pitchFamily="50" charset="0"/>
              </a:rPr>
              <a:t>Σύμβολο </a:t>
            </a:r>
            <a:r>
              <a:rPr lang="el-GR" b="1" dirty="0">
                <a:latin typeface="GFS Elpis" pitchFamily="50" charset="0"/>
              </a:rPr>
              <a:t>ειρηνικής </a:t>
            </a:r>
            <a:r>
              <a:rPr lang="el-GR" b="1" dirty="0" smtClean="0">
                <a:latin typeface="GFS Elpis" pitchFamily="50" charset="0"/>
              </a:rPr>
              <a:t>ζωής</a:t>
            </a:r>
            <a:endParaRPr lang="el-GR" b="1" dirty="0">
              <a:latin typeface="GFS Elpis" pitchFamily="50" charset="0"/>
            </a:endParaRPr>
          </a:p>
          <a:p>
            <a:pPr algn="ctr">
              <a:lnSpc>
                <a:spcPct val="80000"/>
              </a:lnSpc>
              <a:buFont typeface="Wingdings" pitchFamily="2" charset="2"/>
              <a:buNone/>
            </a:pPr>
            <a:endParaRPr lang="el-GR" b="1" dirty="0" smtClean="0">
              <a:latin typeface="GFS Elpis" pitchFamily="50" charset="0"/>
            </a:endParaRPr>
          </a:p>
          <a:p>
            <a:pPr algn="ctr">
              <a:lnSpc>
                <a:spcPct val="80000"/>
              </a:lnSpc>
              <a:buFont typeface="Wingdings" pitchFamily="2" charset="2"/>
              <a:buNone/>
            </a:pPr>
            <a:endParaRPr lang="el-GR" sz="2800" dirty="0">
              <a:latin typeface="GFS Elpis" pitchFamily="50" charset="0"/>
            </a:endParaRPr>
          </a:p>
          <a:p>
            <a:pPr marL="0" indent="0" algn="ctr">
              <a:lnSpc>
                <a:spcPct val="80000"/>
              </a:lnSpc>
              <a:buNone/>
            </a:pPr>
            <a:r>
              <a:rPr lang="el-GR" sz="4400" b="1" dirty="0">
                <a:solidFill>
                  <a:schemeClr val="tx2">
                    <a:lumMod val="75000"/>
                  </a:schemeClr>
                </a:solidFill>
                <a:latin typeface="GFS Elpis" pitchFamily="50" charset="0"/>
              </a:rPr>
              <a:t>Αστερισμοί Σκορπιού και </a:t>
            </a:r>
            <a:r>
              <a:rPr lang="el-GR" sz="4400" b="1" dirty="0" smtClean="0">
                <a:solidFill>
                  <a:schemeClr val="tx2">
                    <a:lumMod val="75000"/>
                  </a:schemeClr>
                </a:solidFill>
                <a:latin typeface="GFS Elpis" pitchFamily="50" charset="0"/>
              </a:rPr>
              <a:t>Τοξότη</a:t>
            </a:r>
            <a:endParaRPr lang="el-GR" sz="2400" dirty="0" smtClean="0">
              <a:latin typeface="GFS Elpis" pitchFamily="50" charset="0"/>
            </a:endParaRPr>
          </a:p>
          <a:p>
            <a:pPr algn="ctr">
              <a:lnSpc>
                <a:spcPct val="80000"/>
              </a:lnSpc>
              <a:buNone/>
            </a:pPr>
            <a:r>
              <a:rPr lang="el-GR" b="1" dirty="0">
                <a:latin typeface="GFS Elpis" pitchFamily="50" charset="0"/>
              </a:rPr>
              <a:t>Σύμβολα </a:t>
            </a:r>
            <a:r>
              <a:rPr lang="el-GR" b="1" dirty="0" smtClean="0">
                <a:latin typeface="GFS Elpis" pitchFamily="50" charset="0"/>
              </a:rPr>
              <a:t>πολέμου</a:t>
            </a:r>
            <a:endParaRPr lang="el-GR" b="1" dirty="0">
              <a:latin typeface="GFS Elpis" pitchFamily="50" charset="0"/>
            </a:endParaRPr>
          </a:p>
        </p:txBody>
      </p:sp>
      <p:sp>
        <p:nvSpPr>
          <p:cNvPr id="6" name="Θέση αριθμού διαφάνειας 5"/>
          <p:cNvSpPr>
            <a:spLocks noGrp="1"/>
          </p:cNvSpPr>
          <p:nvPr>
            <p:ph type="sldNum" sz="quarter" idx="12"/>
          </p:nvPr>
        </p:nvSpPr>
        <p:spPr/>
        <p:txBody>
          <a:bodyPr/>
          <a:lstStyle/>
          <a:p>
            <a:fld id="{4EF84825-9EB3-4EE0-89E4-D85392A7E820}" type="slidenum">
              <a:rPr lang="el-GR"/>
              <a:pPr/>
              <a:t>18</a:t>
            </a:fld>
            <a:endParaRPr lang="el-GR"/>
          </a:p>
        </p:txBody>
      </p:sp>
    </p:spTree>
    <p:extLst>
      <p:ext uri="{BB962C8B-B14F-4D97-AF65-F5344CB8AC3E}">
        <p14:creationId xmlns:p14="http://schemas.microsoft.com/office/powerpoint/2010/main" val="2609046613"/>
      </p:ext>
    </p:extLst>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idx="1"/>
          </p:nvPr>
        </p:nvSpPr>
        <p:spPr>
          <a:xfrm>
            <a:off x="251520" y="620688"/>
            <a:ext cx="8640960" cy="4752528"/>
          </a:xfrm>
        </p:spPr>
        <p:txBody>
          <a:bodyPr>
            <a:noAutofit/>
          </a:bodyPr>
          <a:lstStyle/>
          <a:p>
            <a:pPr marL="0" indent="0" algn="ctr">
              <a:lnSpc>
                <a:spcPct val="150000"/>
              </a:lnSpc>
              <a:buNone/>
            </a:pPr>
            <a:r>
              <a:rPr lang="el-GR" sz="4800" b="1" dirty="0" smtClean="0">
                <a:solidFill>
                  <a:schemeClr val="tx2">
                    <a:lumMod val="75000"/>
                  </a:schemeClr>
                </a:solidFill>
                <a:latin typeface="GFS Elpis" pitchFamily="50" charset="0"/>
              </a:rPr>
              <a:t>Είδωλο </a:t>
            </a:r>
          </a:p>
          <a:p>
            <a:pPr marL="0" indent="0" algn="ctr">
              <a:lnSpc>
                <a:spcPct val="150000"/>
              </a:lnSpc>
              <a:buNone/>
            </a:pPr>
            <a:r>
              <a:rPr lang="el-GR" b="1" dirty="0" smtClean="0">
                <a:latin typeface="GFS Elpis" pitchFamily="50" charset="0"/>
              </a:rPr>
              <a:t>Πλάνη</a:t>
            </a:r>
            <a:r>
              <a:rPr lang="el-GR" b="1" dirty="0">
                <a:latin typeface="GFS Elpis" pitchFamily="50" charset="0"/>
              </a:rPr>
              <a:t>, απραγματοποίητα</a:t>
            </a:r>
            <a:r>
              <a:rPr lang="el-GR" b="1" dirty="0" smtClean="0">
                <a:latin typeface="GFS Elpis" pitchFamily="50" charset="0"/>
              </a:rPr>
              <a:t>,</a:t>
            </a:r>
            <a:r>
              <a:rPr lang="en-US" b="1" dirty="0" smtClean="0">
                <a:latin typeface="GFS Elpis" pitchFamily="50" charset="0"/>
              </a:rPr>
              <a:t> </a:t>
            </a:r>
            <a:r>
              <a:rPr lang="el-GR" b="1" dirty="0" smtClean="0">
                <a:latin typeface="GFS Elpis" pitchFamily="50" charset="0"/>
              </a:rPr>
              <a:t>Ιδανικά</a:t>
            </a:r>
            <a:endParaRPr lang="el-GR" sz="2800" dirty="0">
              <a:latin typeface="GFS Elpis" pitchFamily="50" charset="0"/>
            </a:endParaRPr>
          </a:p>
          <a:p>
            <a:pPr marL="0" indent="0" algn="ctr">
              <a:lnSpc>
                <a:spcPct val="150000"/>
              </a:lnSpc>
              <a:buNone/>
            </a:pPr>
            <a:r>
              <a:rPr lang="el-GR" sz="4800" b="1" dirty="0" smtClean="0">
                <a:solidFill>
                  <a:schemeClr val="tx2">
                    <a:lumMod val="75000"/>
                  </a:schemeClr>
                </a:solidFill>
                <a:latin typeface="GFS Elpis" pitchFamily="50" charset="0"/>
              </a:rPr>
              <a:t>Τροία </a:t>
            </a:r>
          </a:p>
          <a:p>
            <a:pPr marL="0" indent="0" algn="ctr">
              <a:lnSpc>
                <a:spcPct val="150000"/>
              </a:lnSpc>
              <a:buNone/>
            </a:pPr>
            <a:r>
              <a:rPr lang="el-GR" b="1" dirty="0">
                <a:latin typeface="GFS Elpis" pitchFamily="50" charset="0"/>
              </a:rPr>
              <a:t>η </a:t>
            </a:r>
            <a:r>
              <a:rPr lang="el-GR" b="1" dirty="0">
                <a:latin typeface="GFS Elpis" pitchFamily="50" charset="0"/>
              </a:rPr>
              <a:t>τρέλα κι η σφαγή για </a:t>
            </a:r>
            <a:r>
              <a:rPr lang="el-GR" b="1" dirty="0">
                <a:latin typeface="GFS Elpis" pitchFamily="50" charset="0"/>
              </a:rPr>
              <a:t>ένα φάντασμα</a:t>
            </a:r>
            <a:endParaRPr lang="el-GR" b="1" dirty="0">
              <a:latin typeface="GFS Elpis" pitchFamily="50" charset="0"/>
            </a:endParaRPr>
          </a:p>
        </p:txBody>
      </p:sp>
      <p:sp>
        <p:nvSpPr>
          <p:cNvPr id="6" name="Θέση αριθμού διαφάνειας 5"/>
          <p:cNvSpPr>
            <a:spLocks noGrp="1"/>
          </p:cNvSpPr>
          <p:nvPr>
            <p:ph type="sldNum" sz="quarter" idx="12"/>
          </p:nvPr>
        </p:nvSpPr>
        <p:spPr/>
        <p:txBody>
          <a:bodyPr/>
          <a:lstStyle/>
          <a:p>
            <a:fld id="{4EF84825-9EB3-4EE0-89E4-D85392A7E820}" type="slidenum">
              <a:rPr lang="el-GR"/>
              <a:pPr/>
              <a:t>19</a:t>
            </a:fld>
            <a:endParaRPr lang="el-GR"/>
          </a:p>
        </p:txBody>
      </p:sp>
    </p:spTree>
    <p:extLst>
      <p:ext uri="{BB962C8B-B14F-4D97-AF65-F5344CB8AC3E}">
        <p14:creationId xmlns:p14="http://schemas.microsoft.com/office/powerpoint/2010/main" val="1123166309"/>
      </p:ext>
    </p:extLst>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3568" y="332656"/>
            <a:ext cx="7704856" cy="1006475"/>
          </a:xfrm>
        </p:spPr>
        <p:txBody>
          <a:bodyPr>
            <a:noAutofit/>
          </a:bodyPr>
          <a:lstStyle/>
          <a:p>
            <a:pPr>
              <a:lnSpc>
                <a:spcPct val="150000"/>
              </a:lnSpc>
            </a:pPr>
            <a:r>
              <a:rPr lang="el-GR" sz="2400" b="1" u="sng" dirty="0">
                <a:effectLst>
                  <a:outerShdw blurRad="38100" dist="38100" dir="2700000" algn="tl">
                    <a:srgbClr val="C0C0C0"/>
                  </a:outerShdw>
                </a:effectLst>
                <a:latin typeface="Arno Pro" pitchFamily="18" charset="0"/>
              </a:rPr>
              <a:t>ΛΙΓΑ  ΠΡΑΓΜΑΤΑ ΠΟΥ ΠΡΕΠΕΙ ΝΑ </a:t>
            </a:r>
            <a:r>
              <a:rPr lang="el-GR" sz="2400" b="1" u="sng" dirty="0" smtClean="0">
                <a:effectLst>
                  <a:outerShdw blurRad="38100" dist="38100" dir="2700000" algn="tl">
                    <a:srgbClr val="C0C0C0"/>
                  </a:outerShdw>
                </a:effectLst>
                <a:latin typeface="Arno Pro" pitchFamily="18" charset="0"/>
              </a:rPr>
              <a:t>ΘΥΜΑΣΤΕ</a:t>
            </a:r>
            <a:br>
              <a:rPr lang="el-GR" sz="2400" b="1" u="sng" dirty="0" smtClean="0">
                <a:effectLst>
                  <a:outerShdw blurRad="38100" dist="38100" dir="2700000" algn="tl">
                    <a:srgbClr val="C0C0C0"/>
                  </a:outerShdw>
                </a:effectLst>
                <a:latin typeface="Arno Pro" pitchFamily="18" charset="0"/>
              </a:rPr>
            </a:br>
            <a:r>
              <a:rPr lang="el-GR" sz="2400" b="1" u="sng" dirty="0" smtClean="0">
                <a:effectLst>
                  <a:outerShdw blurRad="38100" dist="38100" dir="2700000" algn="tl">
                    <a:srgbClr val="C0C0C0"/>
                  </a:outerShdw>
                </a:effectLst>
                <a:latin typeface="Arno Pro" pitchFamily="18" charset="0"/>
              </a:rPr>
              <a:t> </a:t>
            </a:r>
            <a:r>
              <a:rPr lang="el-GR" sz="2400" b="1" u="sng" dirty="0">
                <a:effectLst>
                  <a:outerShdw blurRad="38100" dist="38100" dir="2700000" algn="tl">
                    <a:srgbClr val="C0C0C0"/>
                  </a:outerShdw>
                </a:effectLst>
                <a:latin typeface="Arno Pro" pitchFamily="18" charset="0"/>
              </a:rPr>
              <a:t>ΓΙΑ ΝΑ </a:t>
            </a:r>
            <a:r>
              <a:rPr lang="el-GR" sz="2400" b="1" u="sng" dirty="0" smtClean="0">
                <a:effectLst>
                  <a:outerShdw blurRad="38100" dist="38100" dir="2700000" algn="tl">
                    <a:srgbClr val="C0C0C0"/>
                  </a:outerShdw>
                </a:effectLst>
                <a:latin typeface="Arno Pro" pitchFamily="18" charset="0"/>
              </a:rPr>
              <a:t>ΚΑΤΑΝΟΗΣΕΤΕ ΤΟ </a:t>
            </a:r>
            <a:r>
              <a:rPr lang="el-GR" sz="2400" b="1" u="sng" dirty="0">
                <a:effectLst>
                  <a:outerShdw blurRad="38100" dist="38100" dir="2700000" algn="tl">
                    <a:srgbClr val="C0C0C0"/>
                  </a:outerShdw>
                </a:effectLst>
                <a:latin typeface="Arno Pro" pitchFamily="18" charset="0"/>
              </a:rPr>
              <a:t>ΠΟΙΗΜΑ</a:t>
            </a:r>
          </a:p>
        </p:txBody>
      </p:sp>
      <p:sp>
        <p:nvSpPr>
          <p:cNvPr id="47107" name="Rectangle 3"/>
          <p:cNvSpPr>
            <a:spLocks noGrp="1" noChangeArrowheads="1"/>
          </p:cNvSpPr>
          <p:nvPr>
            <p:ph idx="1"/>
          </p:nvPr>
        </p:nvSpPr>
        <p:spPr>
          <a:xfrm>
            <a:off x="107504" y="1556792"/>
            <a:ext cx="8928992" cy="4968552"/>
          </a:xfrm>
        </p:spPr>
        <p:txBody>
          <a:bodyPr>
            <a:noAutofit/>
          </a:bodyPr>
          <a:lstStyle/>
          <a:p>
            <a:pPr algn="just">
              <a:buBlip>
                <a:blip r:embed="rId2"/>
              </a:buBlip>
            </a:pPr>
            <a:r>
              <a:rPr lang="el-GR" sz="2800" dirty="0">
                <a:latin typeface="Arno Pro" pitchFamily="18" charset="0"/>
              </a:rPr>
              <a:t>Ο Γιώργος Σεφέρης επισκέφθηκε την Κύπρο και τις </a:t>
            </a:r>
            <a:r>
              <a:rPr lang="el-GR" sz="2800" dirty="0" err="1">
                <a:latin typeface="Arno Pro" pitchFamily="18" charset="0"/>
              </a:rPr>
              <a:t>Πλάτρες</a:t>
            </a:r>
            <a:r>
              <a:rPr lang="el-GR" sz="2800" dirty="0">
                <a:latin typeface="Arno Pro" pitchFamily="18" charset="0"/>
              </a:rPr>
              <a:t> το </a:t>
            </a:r>
            <a:r>
              <a:rPr lang="el-GR" sz="2800" dirty="0" smtClean="0">
                <a:latin typeface="Arno Pro" pitchFamily="18" charset="0"/>
              </a:rPr>
              <a:t>1955</a:t>
            </a:r>
            <a:r>
              <a:rPr lang="el-GR" sz="2800" dirty="0">
                <a:latin typeface="Arno Pro" pitchFamily="18" charset="0"/>
              </a:rPr>
              <a:t> </a:t>
            </a:r>
            <a:r>
              <a:rPr lang="el-GR" sz="2800" dirty="0" smtClean="0">
                <a:latin typeface="Arno Pro" pitchFamily="18" charset="0"/>
              </a:rPr>
              <a:t>λίγο πριν ξεκινήσει </a:t>
            </a:r>
            <a:r>
              <a:rPr lang="el-GR" sz="2800" dirty="0">
                <a:latin typeface="Arno Pro" pitchFamily="18" charset="0"/>
              </a:rPr>
              <a:t>ο απελευθερωτικός αγώνας της Κύπρου κατά των Άγγλων</a:t>
            </a:r>
            <a:r>
              <a:rPr lang="el-GR" sz="2800" dirty="0" smtClean="0">
                <a:latin typeface="Arno Pro" pitchFamily="18" charset="0"/>
              </a:rPr>
              <a:t>. Ήταν </a:t>
            </a:r>
            <a:r>
              <a:rPr lang="el-GR" sz="2800" dirty="0">
                <a:latin typeface="Arno Pro" pitchFamily="18" charset="0"/>
              </a:rPr>
              <a:t>διπλωματικός ακόλουθος κι έζησε από κοντά τις πλεκτάνες των εθνών κατά το Β’ Παγκόσμιο Πόλεμο</a:t>
            </a:r>
            <a:r>
              <a:rPr lang="el-GR" sz="2800" dirty="0" smtClean="0">
                <a:latin typeface="Arno Pro" pitchFamily="18" charset="0"/>
              </a:rPr>
              <a:t>. Έζησε </a:t>
            </a:r>
            <a:r>
              <a:rPr lang="el-GR" sz="2800" dirty="0">
                <a:latin typeface="Arno Pro" pitchFamily="18" charset="0"/>
              </a:rPr>
              <a:t>την Μικρασιατική Καταστροφή, αφού η Σμύρνη ήταν η ιδιαίτερη πατρίδα </a:t>
            </a:r>
            <a:r>
              <a:rPr lang="el-GR" sz="2800" dirty="0" smtClean="0">
                <a:latin typeface="Arno Pro" pitchFamily="18" charset="0"/>
              </a:rPr>
              <a:t>του.</a:t>
            </a:r>
          </a:p>
          <a:p>
            <a:pPr algn="just">
              <a:buBlip>
                <a:blip r:embed="rId2"/>
              </a:buBlip>
            </a:pPr>
            <a:endParaRPr lang="el-GR" sz="2800" dirty="0">
              <a:latin typeface="Arno Pro" pitchFamily="18" charset="0"/>
            </a:endParaRPr>
          </a:p>
          <a:p>
            <a:pPr algn="just">
              <a:buBlip>
                <a:blip r:embed="rId2"/>
              </a:buBlip>
            </a:pPr>
            <a:r>
              <a:rPr lang="el-GR" sz="2800" dirty="0">
                <a:latin typeface="Arno Pro" pitchFamily="18" charset="0"/>
              </a:rPr>
              <a:t>Το μύθο του Τεύκρου</a:t>
            </a:r>
            <a:r>
              <a:rPr lang="el-GR" sz="2800" dirty="0" smtClean="0">
                <a:latin typeface="Arno Pro" pitchFamily="18" charset="0"/>
              </a:rPr>
              <a:t>.</a:t>
            </a:r>
          </a:p>
          <a:p>
            <a:pPr algn="just">
              <a:buBlip>
                <a:blip r:embed="rId2"/>
              </a:buBlip>
            </a:pPr>
            <a:endParaRPr lang="el-GR" sz="2800" dirty="0">
              <a:latin typeface="Arno Pro" pitchFamily="18" charset="0"/>
            </a:endParaRPr>
          </a:p>
          <a:p>
            <a:pPr algn="just">
              <a:buBlip>
                <a:blip r:embed="rId2"/>
              </a:buBlip>
            </a:pPr>
            <a:r>
              <a:rPr lang="el-GR" sz="2800" dirty="0">
                <a:latin typeface="Arno Pro" pitchFamily="18" charset="0"/>
              </a:rPr>
              <a:t>Την τραγωδία του Ευριπίδη, «Ελένη».</a:t>
            </a:r>
          </a:p>
          <a:p>
            <a:pPr>
              <a:buFont typeface="Wingdings" pitchFamily="2" charset="2"/>
              <a:buChar char="Ø"/>
            </a:pPr>
            <a:endParaRPr lang="el-GR" sz="2800" dirty="0">
              <a:latin typeface="Arno Pro" pitchFamily="18" charset="0"/>
            </a:endParaRPr>
          </a:p>
        </p:txBody>
      </p:sp>
      <p:sp>
        <p:nvSpPr>
          <p:cNvPr id="7" name="Θέση αριθμού διαφάνειας 5"/>
          <p:cNvSpPr>
            <a:spLocks noGrp="1"/>
          </p:cNvSpPr>
          <p:nvPr>
            <p:ph type="sldNum" sz="quarter" idx="12"/>
          </p:nvPr>
        </p:nvSpPr>
        <p:spPr/>
        <p:txBody>
          <a:bodyPr/>
          <a:lstStyle/>
          <a:p>
            <a:fld id="{4D5247EF-B103-440B-85CB-06474DDC5CA7}" type="slidenum">
              <a:rPr lang="el-GR"/>
              <a:pPr/>
              <a:t>2</a:t>
            </a:fld>
            <a:endParaRPr lang="el-GR"/>
          </a:p>
        </p:txBody>
      </p:sp>
    </p:spTree>
  </p:cSld>
  <p:clrMapOvr>
    <a:masterClrMapping/>
  </p:clrMapOvr>
  <p:transition spd="med">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a:xfrm>
            <a:off x="323528" y="476250"/>
            <a:ext cx="8210872" cy="5543550"/>
          </a:xfrm>
        </p:spPr>
        <p:txBody>
          <a:bodyPr>
            <a:normAutofit/>
          </a:bodyPr>
          <a:lstStyle/>
          <a:p>
            <a:pPr algn="ctr">
              <a:lnSpc>
                <a:spcPct val="150000"/>
              </a:lnSpc>
              <a:buFont typeface="Wingdings" pitchFamily="2" charset="2"/>
              <a:buNone/>
            </a:pPr>
            <a:r>
              <a:rPr lang="el-GR" b="1" u="sng" dirty="0">
                <a:latin typeface="GFS Elpis" pitchFamily="50" charset="0"/>
              </a:rPr>
              <a:t>ΑΞΙΑ </a:t>
            </a:r>
            <a:r>
              <a:rPr lang="el-GR" b="1" u="sng" dirty="0" smtClean="0">
                <a:latin typeface="GFS Elpis" pitchFamily="50" charset="0"/>
              </a:rPr>
              <a:t>ΠΟΙΗΜΑΤΟΣ</a:t>
            </a:r>
          </a:p>
          <a:p>
            <a:pPr algn="ctr">
              <a:lnSpc>
                <a:spcPct val="150000"/>
              </a:lnSpc>
              <a:buFont typeface="Wingdings" pitchFamily="2" charset="2"/>
              <a:buNone/>
            </a:pPr>
            <a:endParaRPr lang="el-GR" sz="1100" b="1" u="sng" dirty="0">
              <a:latin typeface="GFS Elpis" pitchFamily="50" charset="0"/>
            </a:endParaRPr>
          </a:p>
          <a:p>
            <a:pPr marL="0" indent="0" algn="just">
              <a:lnSpc>
                <a:spcPct val="150000"/>
              </a:lnSpc>
              <a:buNone/>
            </a:pPr>
            <a:r>
              <a:rPr lang="el-GR" sz="2400" b="1" dirty="0">
                <a:latin typeface="GFS Elpis" pitchFamily="50" charset="0"/>
              </a:rPr>
              <a:t>Το ποίημα </a:t>
            </a:r>
            <a:r>
              <a:rPr lang="el-GR" sz="2400" b="1" dirty="0" smtClean="0">
                <a:latin typeface="GFS Elpis" pitchFamily="50" charset="0"/>
              </a:rPr>
              <a:t>έχει </a:t>
            </a:r>
            <a:r>
              <a:rPr lang="el-GR" sz="2400" b="1" dirty="0">
                <a:latin typeface="GFS Elpis" pitchFamily="50" charset="0"/>
              </a:rPr>
              <a:t>οικουμενική σημασία. </a:t>
            </a:r>
            <a:endParaRPr lang="el-GR" sz="2400" b="1" dirty="0" smtClean="0">
              <a:latin typeface="GFS Elpis" pitchFamily="50" charset="0"/>
            </a:endParaRPr>
          </a:p>
          <a:p>
            <a:pPr marL="0" indent="0" algn="just">
              <a:lnSpc>
                <a:spcPct val="150000"/>
              </a:lnSpc>
              <a:buNone/>
            </a:pPr>
            <a:r>
              <a:rPr lang="el-GR" sz="2400" b="1" dirty="0" smtClean="0">
                <a:latin typeface="GFS Elpis" pitchFamily="50" charset="0"/>
              </a:rPr>
              <a:t>Αφορά </a:t>
            </a:r>
            <a:r>
              <a:rPr lang="el-GR" sz="2400" b="1" dirty="0">
                <a:latin typeface="GFS Elpis" pitchFamily="50" charset="0"/>
              </a:rPr>
              <a:t>κάθε δοκιμασία ή σύγκρουση, εθνική ή προσωπική, η οποία επιχειρείται μετά από εξαπάτηση, για κάτι που θα αποδειχθεί τελικά πως ήταν μια πλάνη.</a:t>
            </a:r>
          </a:p>
          <a:p>
            <a:pPr marL="0" indent="0" algn="just">
              <a:lnSpc>
                <a:spcPct val="150000"/>
              </a:lnSpc>
              <a:buNone/>
            </a:pPr>
            <a:r>
              <a:rPr lang="el-GR" sz="2400" b="1" dirty="0">
                <a:latin typeface="GFS Elpis" pitchFamily="50" charset="0"/>
              </a:rPr>
              <a:t>Εκφράζει την απογοήτευση και την οδύνη των Ελλήνων. Το βαθύ τους ανθρώπινο και φυλετικό παράπονο, για το </a:t>
            </a:r>
            <a:r>
              <a:rPr lang="el-GR" sz="2400" b="1" dirty="0" smtClean="0">
                <a:latin typeface="GFS Elpis" pitchFamily="50" charset="0"/>
              </a:rPr>
              <a:t>ξεγέλασμά </a:t>
            </a:r>
            <a:r>
              <a:rPr lang="el-GR" sz="2400" b="1" dirty="0">
                <a:latin typeface="GFS Elpis" pitchFamily="50" charset="0"/>
              </a:rPr>
              <a:t>τους από παλαιούς φίλους και συμμάχους.</a:t>
            </a:r>
          </a:p>
          <a:p>
            <a:pPr marL="0" indent="0" algn="ctr">
              <a:lnSpc>
                <a:spcPct val="150000"/>
              </a:lnSpc>
              <a:buNone/>
            </a:pPr>
            <a:endParaRPr lang="el-GR" sz="1400" b="1" dirty="0">
              <a:latin typeface="GFS Elpis" pitchFamily="50" charset="0"/>
            </a:endParaRPr>
          </a:p>
        </p:txBody>
      </p:sp>
      <p:sp>
        <p:nvSpPr>
          <p:cNvPr id="13" name="Θέση αριθμού διαφάνειας 5"/>
          <p:cNvSpPr>
            <a:spLocks noGrp="1"/>
          </p:cNvSpPr>
          <p:nvPr>
            <p:ph type="sldNum" sz="quarter" idx="12"/>
          </p:nvPr>
        </p:nvSpPr>
        <p:spPr/>
        <p:txBody>
          <a:bodyPr/>
          <a:lstStyle/>
          <a:p>
            <a:fld id="{4679D5F5-982D-4CDD-A0DD-B6D19B8B2433}" type="slidenum">
              <a:rPr lang="el-GR"/>
              <a:pPr/>
              <a:t>20</a:t>
            </a:fld>
            <a:endParaRPr lang="el-GR"/>
          </a:p>
        </p:txBody>
      </p:sp>
    </p:spTree>
  </p:cSld>
  <p:clrMapOvr>
    <a:masterClrMapping/>
  </p:clrMapOvr>
  <p:transition spd="med">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a:xfrm>
            <a:off x="179512" y="476250"/>
            <a:ext cx="8784976" cy="5543550"/>
          </a:xfrm>
        </p:spPr>
        <p:txBody>
          <a:bodyPr/>
          <a:lstStyle/>
          <a:p>
            <a:pPr marL="0" indent="0" algn="ctr">
              <a:buNone/>
            </a:pPr>
            <a:r>
              <a:rPr lang="el-GR" sz="2800" b="1" dirty="0" smtClean="0">
                <a:latin typeface="GFS Elpis" pitchFamily="50" charset="0"/>
              </a:rPr>
              <a:t>Μέσα </a:t>
            </a:r>
            <a:r>
              <a:rPr lang="el-GR" sz="2800" b="1" dirty="0">
                <a:latin typeface="GFS Elpis" pitchFamily="50" charset="0"/>
              </a:rPr>
              <a:t>στο ποίημα διαπλέκονται τα εξής:</a:t>
            </a:r>
          </a:p>
          <a:p>
            <a:pPr>
              <a:buFont typeface="Wingdings" pitchFamily="2" charset="2"/>
              <a:buNone/>
            </a:pPr>
            <a:endParaRPr lang="el-GR" sz="1600" dirty="0"/>
          </a:p>
        </p:txBody>
      </p:sp>
      <p:sp>
        <p:nvSpPr>
          <p:cNvPr id="13" name="Θέση αριθμού διαφάνειας 5"/>
          <p:cNvSpPr>
            <a:spLocks noGrp="1"/>
          </p:cNvSpPr>
          <p:nvPr>
            <p:ph type="sldNum" sz="quarter" idx="12"/>
          </p:nvPr>
        </p:nvSpPr>
        <p:spPr/>
        <p:txBody>
          <a:bodyPr/>
          <a:lstStyle/>
          <a:p>
            <a:fld id="{4679D5F5-982D-4CDD-A0DD-B6D19B8B2433}" type="slidenum">
              <a:rPr lang="el-GR"/>
              <a:pPr/>
              <a:t>21</a:t>
            </a:fld>
            <a:endParaRPr lang="el-GR"/>
          </a:p>
        </p:txBody>
      </p:sp>
      <p:graphicFrame>
        <p:nvGraphicFramePr>
          <p:cNvPr id="61452" name="Group 12"/>
          <p:cNvGraphicFramePr>
            <a:graphicFrameLocks noGrp="1"/>
          </p:cNvGraphicFramePr>
          <p:nvPr>
            <p:extLst>
              <p:ext uri="{D42A27DB-BD31-4B8C-83A1-F6EECF244321}">
                <p14:modId xmlns:p14="http://schemas.microsoft.com/office/powerpoint/2010/main" val="3947893989"/>
              </p:ext>
            </p:extLst>
          </p:nvPr>
        </p:nvGraphicFramePr>
        <p:xfrm>
          <a:off x="251520" y="1484784"/>
          <a:ext cx="8640960" cy="4782439"/>
        </p:xfrm>
        <a:graphic>
          <a:graphicData uri="http://schemas.openxmlformats.org/drawingml/2006/table">
            <a:tbl>
              <a:tblPr/>
              <a:tblGrid>
                <a:gridCol w="4320480"/>
                <a:gridCol w="4320480"/>
              </a:tblGrid>
              <a:tr h="4608512">
                <a:tc>
                  <a:txBody>
                    <a:bodyPr/>
                    <a:lstStyle/>
                    <a:p>
                      <a:pPr marL="0" marR="0" lvl="0" indent="0" algn="ctr" defTabSz="914400" rtl="0" eaLnBrk="1" fontAlgn="base" latinLnBrk="0" hangingPunct="1">
                        <a:lnSpc>
                          <a:spcPct val="150000"/>
                        </a:lnSpc>
                        <a:spcBef>
                          <a:spcPct val="20000"/>
                        </a:spcBef>
                        <a:spcAft>
                          <a:spcPct val="0"/>
                        </a:spcAft>
                        <a:buClr>
                          <a:schemeClr val="tx1"/>
                        </a:buClr>
                        <a:buSzPct val="70000"/>
                        <a:buFont typeface="Wingdings" pitchFamily="2" charset="2"/>
                        <a:buNone/>
                        <a:tabLst/>
                      </a:pPr>
                      <a:r>
                        <a:rPr kumimoji="0" lang="el-GR" sz="2400" b="1" i="0" u="none" strike="noStrike" cap="none" normalizeH="0" baseline="0" dirty="0" smtClean="0">
                          <a:ln>
                            <a:noFill/>
                          </a:ln>
                          <a:solidFill>
                            <a:schemeClr val="tx2"/>
                          </a:solidFill>
                          <a:effectLst/>
                          <a:latin typeface="GFS Elpis" pitchFamily="50" charset="0"/>
                        </a:rPr>
                        <a:t>Η </a:t>
                      </a:r>
                      <a:r>
                        <a:rPr kumimoji="0" lang="el-GR" sz="2400" b="1" i="0" u="none" strike="noStrike" cap="none" normalizeH="0" baseline="0" dirty="0" smtClean="0">
                          <a:ln>
                            <a:noFill/>
                          </a:ln>
                          <a:solidFill>
                            <a:schemeClr val="tx2"/>
                          </a:solidFill>
                          <a:effectLst/>
                          <a:latin typeface="GFS Elpis" pitchFamily="50" charset="0"/>
                        </a:rPr>
                        <a:t>δικαιοσύνη ως αίτημα.</a:t>
                      </a:r>
                    </a:p>
                    <a:p>
                      <a:pPr marL="0" marR="0" lvl="0" indent="0" algn="ctr" defTabSz="914400" rtl="0" eaLnBrk="1" fontAlgn="base" latinLnBrk="0" hangingPunct="1">
                        <a:lnSpc>
                          <a:spcPct val="150000"/>
                        </a:lnSpc>
                        <a:spcBef>
                          <a:spcPct val="20000"/>
                        </a:spcBef>
                        <a:spcAft>
                          <a:spcPct val="0"/>
                        </a:spcAft>
                        <a:buClr>
                          <a:schemeClr val="tx1"/>
                        </a:buClr>
                        <a:buSzPct val="70000"/>
                        <a:buFont typeface="Wingdings" pitchFamily="2" charset="2"/>
                        <a:buNone/>
                        <a:tabLst/>
                      </a:pPr>
                      <a:r>
                        <a:rPr kumimoji="0" lang="el-GR" sz="2400" b="1" i="0" u="none" strike="noStrike" cap="none" normalizeH="0" baseline="0" dirty="0" smtClean="0">
                          <a:ln>
                            <a:noFill/>
                          </a:ln>
                          <a:solidFill>
                            <a:schemeClr val="tx2"/>
                          </a:solidFill>
                          <a:effectLst/>
                          <a:latin typeface="GFS Elpis" pitchFamily="50" charset="0"/>
                        </a:rPr>
                        <a:t>Η </a:t>
                      </a:r>
                      <a:r>
                        <a:rPr kumimoji="0" lang="el-GR" sz="2400" b="1" i="0" u="none" strike="noStrike" cap="none" normalizeH="0" baseline="0" dirty="0" smtClean="0">
                          <a:ln>
                            <a:noFill/>
                          </a:ln>
                          <a:solidFill>
                            <a:schemeClr val="tx2"/>
                          </a:solidFill>
                          <a:effectLst/>
                          <a:latin typeface="GFS Elpis" pitchFamily="50" charset="0"/>
                        </a:rPr>
                        <a:t>αλήθεια κι η απάτη.</a:t>
                      </a:r>
                    </a:p>
                    <a:p>
                      <a:pPr marL="0" marR="0" lvl="0" indent="0" algn="ctr" defTabSz="914400" rtl="0" eaLnBrk="1" fontAlgn="base" latinLnBrk="0" hangingPunct="1">
                        <a:lnSpc>
                          <a:spcPct val="150000"/>
                        </a:lnSpc>
                        <a:spcBef>
                          <a:spcPct val="20000"/>
                        </a:spcBef>
                        <a:spcAft>
                          <a:spcPct val="0"/>
                        </a:spcAft>
                        <a:buClr>
                          <a:schemeClr val="tx1"/>
                        </a:buClr>
                        <a:buSzPct val="70000"/>
                        <a:buFont typeface="Wingdings" pitchFamily="2" charset="2"/>
                        <a:buNone/>
                        <a:tabLst/>
                      </a:pPr>
                      <a:r>
                        <a:rPr kumimoji="0" lang="el-GR" sz="2400" b="1" i="0" u="none" strike="noStrike" cap="none" normalizeH="0" baseline="0" dirty="0" smtClean="0">
                          <a:ln>
                            <a:noFill/>
                          </a:ln>
                          <a:solidFill>
                            <a:schemeClr val="tx2"/>
                          </a:solidFill>
                          <a:effectLst/>
                          <a:latin typeface="GFS Elpis" pitchFamily="50" charset="0"/>
                        </a:rPr>
                        <a:t>Ο </a:t>
                      </a:r>
                      <a:r>
                        <a:rPr kumimoji="0" lang="el-GR" sz="2400" b="1" i="0" u="none" strike="noStrike" cap="none" normalizeH="0" baseline="0" dirty="0" smtClean="0">
                          <a:ln>
                            <a:noFill/>
                          </a:ln>
                          <a:solidFill>
                            <a:schemeClr val="tx2"/>
                          </a:solidFill>
                          <a:effectLst/>
                          <a:latin typeface="GFS Elpis" pitchFamily="50" charset="0"/>
                        </a:rPr>
                        <a:t>πόλεμος, η σκλαβιά, ο άνθρωπος πραμάτεια.</a:t>
                      </a:r>
                    </a:p>
                    <a:p>
                      <a:pPr marL="0" marR="0" lvl="0" indent="0" algn="ctr" defTabSz="914400" rtl="0" eaLnBrk="1" fontAlgn="base" latinLnBrk="0" hangingPunct="1">
                        <a:lnSpc>
                          <a:spcPct val="150000"/>
                        </a:lnSpc>
                        <a:spcBef>
                          <a:spcPct val="20000"/>
                        </a:spcBef>
                        <a:spcAft>
                          <a:spcPct val="0"/>
                        </a:spcAft>
                        <a:buClr>
                          <a:schemeClr val="tx1"/>
                        </a:buClr>
                        <a:buSzPct val="70000"/>
                        <a:buFont typeface="Wingdings" pitchFamily="2" charset="2"/>
                        <a:buNone/>
                        <a:tabLst/>
                      </a:pPr>
                      <a:r>
                        <a:rPr kumimoji="0" lang="el-GR" sz="2400" b="1" i="0" u="none" strike="noStrike" cap="none" normalizeH="0" baseline="0" dirty="0" smtClean="0">
                          <a:ln>
                            <a:noFill/>
                          </a:ln>
                          <a:solidFill>
                            <a:schemeClr val="tx2"/>
                          </a:solidFill>
                          <a:effectLst/>
                          <a:latin typeface="GFS Elpis" pitchFamily="50" charset="0"/>
                        </a:rPr>
                        <a:t>Ο </a:t>
                      </a:r>
                      <a:r>
                        <a:rPr kumimoji="0" lang="el-GR" sz="2400" b="1" i="0" u="none" strike="noStrike" cap="none" normalizeH="0" baseline="0" dirty="0" smtClean="0">
                          <a:ln>
                            <a:noFill/>
                          </a:ln>
                          <a:solidFill>
                            <a:schemeClr val="tx2"/>
                          </a:solidFill>
                          <a:effectLst/>
                          <a:latin typeface="GFS Elpis" pitchFamily="50" charset="0"/>
                        </a:rPr>
                        <a:t>νεκρός αδελφός.</a:t>
                      </a:r>
                    </a:p>
                    <a:p>
                      <a:pPr marL="0" marR="0" lvl="0" indent="0" algn="ctr" defTabSz="914400" rtl="0" eaLnBrk="1" fontAlgn="base" latinLnBrk="0" hangingPunct="1">
                        <a:lnSpc>
                          <a:spcPct val="150000"/>
                        </a:lnSpc>
                        <a:spcBef>
                          <a:spcPct val="20000"/>
                        </a:spcBef>
                        <a:spcAft>
                          <a:spcPct val="0"/>
                        </a:spcAft>
                        <a:buClr>
                          <a:schemeClr val="tx1"/>
                        </a:buClr>
                        <a:buSzPct val="70000"/>
                        <a:buFont typeface="Wingdings" pitchFamily="2" charset="2"/>
                        <a:buNone/>
                        <a:tabLst/>
                      </a:pPr>
                      <a:r>
                        <a:rPr kumimoji="0" lang="el-GR" sz="2400" b="1" i="0" u="none" strike="noStrike" cap="none" normalizeH="0" baseline="0" dirty="0" smtClean="0">
                          <a:ln>
                            <a:noFill/>
                          </a:ln>
                          <a:solidFill>
                            <a:schemeClr val="tx2"/>
                          </a:solidFill>
                          <a:effectLst/>
                          <a:latin typeface="GFS Elpis" pitchFamily="50" charset="0"/>
                        </a:rPr>
                        <a:t>Η </a:t>
                      </a:r>
                      <a:r>
                        <a:rPr kumimoji="0" lang="el-GR" sz="2400" b="1" i="0" u="none" strike="noStrike" cap="none" normalizeH="0" baseline="0" dirty="0" smtClean="0">
                          <a:ln>
                            <a:noFill/>
                          </a:ln>
                          <a:solidFill>
                            <a:schemeClr val="tx2"/>
                          </a:solidFill>
                          <a:effectLst/>
                          <a:latin typeface="GFS Elpis" pitchFamily="50" charset="0"/>
                        </a:rPr>
                        <a:t>μνήμη που πονάει.</a:t>
                      </a:r>
                    </a:p>
                    <a:p>
                      <a:pPr marL="0" marR="0" lvl="0" indent="0" algn="ctr" defTabSz="914400" rtl="0" eaLnBrk="1" fontAlgn="base" latinLnBrk="0" hangingPunct="1">
                        <a:lnSpc>
                          <a:spcPct val="150000"/>
                        </a:lnSpc>
                        <a:spcBef>
                          <a:spcPct val="20000"/>
                        </a:spcBef>
                        <a:spcAft>
                          <a:spcPct val="0"/>
                        </a:spcAft>
                        <a:buClr>
                          <a:schemeClr val="tx1"/>
                        </a:buClr>
                        <a:buSzPct val="70000"/>
                        <a:buFont typeface="Wingdings" pitchFamily="2" charset="2"/>
                        <a:buNone/>
                        <a:tabLst/>
                      </a:pPr>
                      <a:r>
                        <a:rPr kumimoji="0" lang="el-GR" sz="2400" b="1" i="0" u="none" strike="noStrike" cap="none" normalizeH="0" baseline="0" dirty="0" smtClean="0">
                          <a:ln>
                            <a:noFill/>
                          </a:ln>
                          <a:solidFill>
                            <a:schemeClr val="tx2"/>
                          </a:solidFill>
                          <a:effectLst/>
                          <a:latin typeface="GFS Elpis" pitchFamily="50" charset="0"/>
                        </a:rPr>
                        <a:t>Η </a:t>
                      </a:r>
                      <a:r>
                        <a:rPr kumimoji="0" lang="el-GR" sz="2400" b="1" i="0" u="none" strike="noStrike" cap="none" normalizeH="0" baseline="0" dirty="0" smtClean="0">
                          <a:ln>
                            <a:noFill/>
                          </a:ln>
                          <a:solidFill>
                            <a:schemeClr val="tx2"/>
                          </a:solidFill>
                          <a:effectLst/>
                          <a:latin typeface="GFS Elpis" pitchFamily="50" charset="0"/>
                        </a:rPr>
                        <a:t>διαφορά του πραγματικού και του ειδώλου.</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20000"/>
                        </a:spcBef>
                        <a:spcAft>
                          <a:spcPct val="0"/>
                        </a:spcAft>
                        <a:buClr>
                          <a:schemeClr val="tx1"/>
                        </a:buClr>
                        <a:buSzPct val="70000"/>
                        <a:buFont typeface="Wingdings" pitchFamily="2" charset="2"/>
                        <a:buNone/>
                        <a:tabLst/>
                      </a:pPr>
                      <a:r>
                        <a:rPr kumimoji="0" lang="el-GR" sz="2400" b="1" i="0" u="none" strike="noStrike" cap="none" normalizeH="0" baseline="0" dirty="0" smtClean="0">
                          <a:ln>
                            <a:noFill/>
                          </a:ln>
                          <a:solidFill>
                            <a:schemeClr val="tx2"/>
                          </a:solidFill>
                          <a:effectLst/>
                          <a:latin typeface="GFS Elpis" pitchFamily="50" charset="0"/>
                        </a:rPr>
                        <a:t>Η </a:t>
                      </a:r>
                      <a:r>
                        <a:rPr kumimoji="0" lang="el-GR" sz="2400" b="1" i="0" u="none" strike="noStrike" cap="none" normalizeH="0" baseline="0" dirty="0" smtClean="0">
                          <a:ln>
                            <a:noFill/>
                          </a:ln>
                          <a:solidFill>
                            <a:schemeClr val="tx2"/>
                          </a:solidFill>
                          <a:effectLst/>
                          <a:latin typeface="GFS Elpis" pitchFamily="50" charset="0"/>
                        </a:rPr>
                        <a:t>αδικία ως γεγονός.</a:t>
                      </a:r>
                    </a:p>
                    <a:p>
                      <a:pPr marL="0" marR="0" lvl="0" indent="0" algn="ctr" defTabSz="914400" rtl="0" eaLnBrk="1" fontAlgn="base" latinLnBrk="0" hangingPunct="1">
                        <a:lnSpc>
                          <a:spcPct val="150000"/>
                        </a:lnSpc>
                        <a:spcBef>
                          <a:spcPct val="20000"/>
                        </a:spcBef>
                        <a:spcAft>
                          <a:spcPct val="0"/>
                        </a:spcAft>
                        <a:buClr>
                          <a:schemeClr val="tx1"/>
                        </a:buClr>
                        <a:buSzPct val="70000"/>
                        <a:buFont typeface="Wingdings" pitchFamily="2" charset="2"/>
                        <a:buNone/>
                        <a:tabLst/>
                      </a:pPr>
                      <a:r>
                        <a:rPr kumimoji="0" lang="el-GR" sz="2400" b="1" i="0" u="none" strike="noStrike" cap="none" normalizeH="0" baseline="0" dirty="0" smtClean="0">
                          <a:ln>
                            <a:noFill/>
                          </a:ln>
                          <a:solidFill>
                            <a:schemeClr val="tx2"/>
                          </a:solidFill>
                          <a:effectLst/>
                          <a:latin typeface="GFS Elpis" pitchFamily="50" charset="0"/>
                        </a:rPr>
                        <a:t>Η </a:t>
                      </a:r>
                      <a:r>
                        <a:rPr kumimoji="0" lang="el-GR" sz="2400" b="1" i="0" u="none" strike="noStrike" cap="none" normalizeH="0" baseline="0" dirty="0" smtClean="0">
                          <a:ln>
                            <a:noFill/>
                          </a:ln>
                          <a:solidFill>
                            <a:schemeClr val="tx2"/>
                          </a:solidFill>
                          <a:effectLst/>
                          <a:latin typeface="GFS Elpis" pitchFamily="50" charset="0"/>
                        </a:rPr>
                        <a:t>προδοσία κι η διάψευση.</a:t>
                      </a:r>
                    </a:p>
                    <a:p>
                      <a:pPr marL="0" marR="0" lvl="0" indent="0" algn="ctr" defTabSz="914400" rtl="0" eaLnBrk="1" fontAlgn="base" latinLnBrk="0" hangingPunct="1">
                        <a:lnSpc>
                          <a:spcPct val="150000"/>
                        </a:lnSpc>
                        <a:spcBef>
                          <a:spcPct val="20000"/>
                        </a:spcBef>
                        <a:spcAft>
                          <a:spcPct val="0"/>
                        </a:spcAft>
                        <a:buClr>
                          <a:schemeClr val="tx1"/>
                        </a:buClr>
                        <a:buSzPct val="70000"/>
                        <a:buFont typeface="Wingdings" pitchFamily="2" charset="2"/>
                        <a:buNone/>
                        <a:tabLst/>
                      </a:pPr>
                      <a:r>
                        <a:rPr kumimoji="0" lang="el-GR" sz="2400" b="1" i="0" u="none" strike="noStrike" cap="none" normalizeH="0" baseline="0" dirty="0" smtClean="0">
                          <a:ln>
                            <a:noFill/>
                          </a:ln>
                          <a:solidFill>
                            <a:schemeClr val="tx2"/>
                          </a:solidFill>
                          <a:effectLst/>
                          <a:latin typeface="GFS Elpis" pitchFamily="50" charset="0"/>
                        </a:rPr>
                        <a:t>Η </a:t>
                      </a:r>
                      <a:r>
                        <a:rPr kumimoji="0" lang="el-GR" sz="2400" b="1" i="0" u="none" strike="noStrike" cap="none" normalizeH="0" baseline="0" dirty="0" smtClean="0">
                          <a:ln>
                            <a:noFill/>
                          </a:ln>
                          <a:solidFill>
                            <a:schemeClr val="tx2"/>
                          </a:solidFill>
                          <a:effectLst/>
                          <a:latin typeface="GFS Elpis" pitchFamily="50" charset="0"/>
                        </a:rPr>
                        <a:t>χαμένη πατρίδα κι η δεύτερη πατρίδα.</a:t>
                      </a:r>
                    </a:p>
                    <a:p>
                      <a:pPr marL="0" marR="0" lvl="0" indent="0" algn="ctr" defTabSz="914400" rtl="0" eaLnBrk="1" fontAlgn="base" latinLnBrk="0" hangingPunct="1">
                        <a:lnSpc>
                          <a:spcPct val="150000"/>
                        </a:lnSpc>
                        <a:spcBef>
                          <a:spcPct val="20000"/>
                        </a:spcBef>
                        <a:spcAft>
                          <a:spcPct val="0"/>
                        </a:spcAft>
                        <a:buClr>
                          <a:schemeClr val="tx1"/>
                        </a:buClr>
                        <a:buSzPct val="70000"/>
                        <a:buFont typeface="Wingdings" pitchFamily="2" charset="2"/>
                        <a:buNone/>
                        <a:tabLst/>
                      </a:pPr>
                      <a:r>
                        <a:rPr kumimoji="0" lang="el-GR" sz="2400" b="1" i="0" u="none" strike="noStrike" cap="none" normalizeH="0" baseline="0" dirty="0" smtClean="0">
                          <a:ln>
                            <a:noFill/>
                          </a:ln>
                          <a:solidFill>
                            <a:schemeClr val="tx2"/>
                          </a:solidFill>
                          <a:effectLst/>
                          <a:latin typeface="GFS Elpis" pitchFamily="50" charset="0"/>
                        </a:rPr>
                        <a:t>Ο </a:t>
                      </a:r>
                      <a:r>
                        <a:rPr kumimoji="0" lang="el-GR" sz="2400" b="1" i="0" u="none" strike="noStrike" cap="none" normalizeH="0" baseline="0" dirty="0" smtClean="0">
                          <a:ln>
                            <a:noFill/>
                          </a:ln>
                          <a:solidFill>
                            <a:schemeClr val="tx2"/>
                          </a:solidFill>
                          <a:effectLst/>
                          <a:latin typeface="GFS Elpis" pitchFamily="50" charset="0"/>
                        </a:rPr>
                        <a:t>επιζών μάρτυρας.</a:t>
                      </a:r>
                    </a:p>
                    <a:p>
                      <a:pPr marL="0" marR="0" lvl="0" indent="0" algn="ctr" defTabSz="914400" rtl="0" eaLnBrk="1" fontAlgn="base" latinLnBrk="0" hangingPunct="1">
                        <a:lnSpc>
                          <a:spcPct val="150000"/>
                        </a:lnSpc>
                        <a:spcBef>
                          <a:spcPct val="20000"/>
                        </a:spcBef>
                        <a:spcAft>
                          <a:spcPct val="0"/>
                        </a:spcAft>
                        <a:buClr>
                          <a:schemeClr val="tx1"/>
                        </a:buClr>
                        <a:buSzPct val="70000"/>
                        <a:buFont typeface="Wingdings" pitchFamily="2" charset="2"/>
                        <a:buNone/>
                        <a:tabLst/>
                      </a:pPr>
                      <a:r>
                        <a:rPr kumimoji="0" lang="el-GR" sz="2400" b="1" i="0" u="none" strike="noStrike" cap="none" normalizeH="0" baseline="0" dirty="0" smtClean="0">
                          <a:ln>
                            <a:noFill/>
                          </a:ln>
                          <a:solidFill>
                            <a:schemeClr val="tx2"/>
                          </a:solidFill>
                          <a:effectLst/>
                          <a:latin typeface="GFS Elpis" pitchFamily="50" charset="0"/>
                        </a:rPr>
                        <a:t>Η </a:t>
                      </a:r>
                      <a:r>
                        <a:rPr kumimoji="0" lang="el-GR" sz="2400" b="1" i="0" u="none" strike="noStrike" cap="none" normalizeH="0" baseline="0" dirty="0" smtClean="0">
                          <a:ln>
                            <a:noFill/>
                          </a:ln>
                          <a:solidFill>
                            <a:schemeClr val="tx2"/>
                          </a:solidFill>
                          <a:effectLst/>
                          <a:latin typeface="GFS Elpis" pitchFamily="50" charset="0"/>
                        </a:rPr>
                        <a:t>ποίηση που ερεθίζει τη μνήμη και ζητά δικαίωση.</a:t>
                      </a:r>
                    </a:p>
                    <a:p>
                      <a:pPr marL="0" marR="0" lvl="0" indent="0" algn="ctr" defTabSz="914400" rtl="0" eaLnBrk="1" fontAlgn="base" latinLnBrk="0" hangingPunct="1">
                        <a:lnSpc>
                          <a:spcPct val="150000"/>
                        </a:lnSpc>
                        <a:spcBef>
                          <a:spcPct val="20000"/>
                        </a:spcBef>
                        <a:spcAft>
                          <a:spcPct val="0"/>
                        </a:spcAft>
                        <a:buClr>
                          <a:schemeClr val="tx1"/>
                        </a:buClr>
                        <a:buSzPct val="70000"/>
                        <a:buFont typeface="Wingdings" pitchFamily="2" charset="2"/>
                        <a:buChar char="¢"/>
                        <a:tabLst/>
                      </a:pPr>
                      <a:endParaRPr kumimoji="0" lang="el-GR" sz="2400" b="1" i="0" u="none" strike="noStrike" cap="none" normalizeH="0" baseline="0" dirty="0" smtClean="0">
                        <a:ln>
                          <a:noFill/>
                        </a:ln>
                        <a:solidFill>
                          <a:schemeClr val="tx2"/>
                        </a:solidFill>
                        <a:effectLst/>
                        <a:latin typeface="GFS Elpis" pitchFamily="50"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825923468"/>
      </p:ext>
    </p:extLst>
  </p:cSld>
  <p:clrMapOvr>
    <a:masterClrMapping/>
  </p:clrMapOvr>
  <p:transition spd="med">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idx="1"/>
          </p:nvPr>
        </p:nvSpPr>
        <p:spPr>
          <a:xfrm>
            <a:off x="178760" y="116632"/>
            <a:ext cx="8856984" cy="6480720"/>
          </a:xfrm>
        </p:spPr>
        <p:txBody>
          <a:bodyPr>
            <a:noAutofit/>
          </a:bodyPr>
          <a:lstStyle/>
          <a:p>
            <a:pPr algn="ctr">
              <a:buFont typeface="Wingdings" pitchFamily="2" charset="2"/>
              <a:buNone/>
            </a:pPr>
            <a:r>
              <a:rPr lang="el-GR" b="1" u="sng" dirty="0">
                <a:latin typeface="GFS Elpis" pitchFamily="50" charset="0"/>
              </a:rPr>
              <a:t>ΧΑΡΑΚΤΗΡΙΣΤΙΚΑ ΤΗΣ ΠΟΙΗΣΗΣ </a:t>
            </a:r>
            <a:r>
              <a:rPr lang="el-GR" b="1" u="sng" dirty="0" smtClean="0">
                <a:latin typeface="GFS Elpis" pitchFamily="50" charset="0"/>
              </a:rPr>
              <a:t> </a:t>
            </a:r>
          </a:p>
          <a:p>
            <a:pPr algn="ctr">
              <a:buFont typeface="Wingdings" pitchFamily="2" charset="2"/>
              <a:buNone/>
            </a:pPr>
            <a:r>
              <a:rPr lang="el-GR" b="1" u="sng" dirty="0" smtClean="0">
                <a:latin typeface="GFS Elpis" pitchFamily="50" charset="0"/>
              </a:rPr>
              <a:t>ΤΟΥ </a:t>
            </a:r>
            <a:r>
              <a:rPr lang="el-GR" b="1" u="sng" dirty="0">
                <a:latin typeface="GFS Elpis" pitchFamily="50" charset="0"/>
              </a:rPr>
              <a:t>ΣΕΦΕΡΗ </a:t>
            </a:r>
            <a:r>
              <a:rPr lang="el-GR" b="1" u="sng" dirty="0" smtClean="0">
                <a:latin typeface="GFS Elpis" pitchFamily="50" charset="0"/>
              </a:rPr>
              <a:t>ΣΤΟ ΠΟΙΗΜΑ</a:t>
            </a:r>
            <a:endParaRPr lang="el-GR" b="1" u="sng" dirty="0">
              <a:latin typeface="GFS Elpis" pitchFamily="50" charset="0"/>
            </a:endParaRPr>
          </a:p>
          <a:p>
            <a:pPr algn="just">
              <a:buFont typeface="Wingdings" pitchFamily="2" charset="2"/>
              <a:buBlip>
                <a:blip r:embed="rId2"/>
              </a:buBlip>
            </a:pPr>
            <a:r>
              <a:rPr lang="el-GR" dirty="0">
                <a:latin typeface="GFS Elpis" pitchFamily="50" charset="0"/>
              </a:rPr>
              <a:t>Σύμβολα</a:t>
            </a:r>
          </a:p>
          <a:p>
            <a:pPr algn="just">
              <a:buFont typeface="Wingdings" pitchFamily="2" charset="2"/>
              <a:buBlip>
                <a:blip r:embed="rId2"/>
              </a:buBlip>
            </a:pPr>
            <a:r>
              <a:rPr lang="el-GR" dirty="0">
                <a:latin typeface="GFS Elpis" pitchFamily="50" charset="0"/>
              </a:rPr>
              <a:t>Πλαστοπροσωπία</a:t>
            </a:r>
          </a:p>
          <a:p>
            <a:pPr algn="just">
              <a:buFont typeface="Wingdings" pitchFamily="2" charset="2"/>
              <a:buBlip>
                <a:blip r:embed="rId2"/>
              </a:buBlip>
            </a:pPr>
            <a:r>
              <a:rPr lang="el-GR" dirty="0">
                <a:latin typeface="GFS Elpis" pitchFamily="50" charset="0"/>
              </a:rPr>
              <a:t>Ονόματα και θέματα από την Ελληνική ιστορία ή μυθολογία.</a:t>
            </a:r>
          </a:p>
          <a:p>
            <a:pPr>
              <a:buBlip>
                <a:blip r:embed="rId2"/>
              </a:buBlip>
            </a:pPr>
            <a:r>
              <a:rPr lang="el-GR" dirty="0">
                <a:latin typeface="GFS Elpis" pitchFamily="50" charset="0"/>
              </a:rPr>
              <a:t>Χρήση φράσεων ή μοτίβων που ε</a:t>
            </a:r>
            <a:r>
              <a:rPr lang="el-GR" dirty="0" smtClean="0">
                <a:latin typeface="GFS Elpis" pitchFamily="50" charset="0"/>
              </a:rPr>
              <a:t>παναλαμβάνονται</a:t>
            </a:r>
            <a:r>
              <a:rPr lang="el-GR" dirty="0">
                <a:latin typeface="GFS Elpis" pitchFamily="50" charset="0"/>
              </a:rPr>
              <a:t>.</a:t>
            </a:r>
          </a:p>
          <a:p>
            <a:pPr algn="just">
              <a:buFont typeface="Wingdings" pitchFamily="2" charset="2"/>
              <a:buBlip>
                <a:blip r:embed="rId2"/>
              </a:buBlip>
            </a:pPr>
            <a:r>
              <a:rPr lang="el-GR" dirty="0" smtClean="0">
                <a:latin typeface="GFS Elpis" pitchFamily="50" charset="0"/>
              </a:rPr>
              <a:t>Συνειρμική </a:t>
            </a:r>
            <a:r>
              <a:rPr lang="el-GR" dirty="0">
                <a:latin typeface="GFS Elpis" pitchFamily="50" charset="0"/>
              </a:rPr>
              <a:t>τεχνική.</a:t>
            </a:r>
          </a:p>
          <a:p>
            <a:pPr>
              <a:buFont typeface="Wingdings" pitchFamily="2" charset="2"/>
              <a:buBlip>
                <a:blip r:embed="rId2"/>
              </a:buBlip>
            </a:pPr>
            <a:r>
              <a:rPr lang="el-GR" dirty="0" smtClean="0">
                <a:latin typeface="GFS Elpis" pitchFamily="50" charset="0"/>
              </a:rPr>
              <a:t>Εικόνες</a:t>
            </a:r>
            <a:r>
              <a:rPr lang="el-GR" dirty="0">
                <a:latin typeface="GFS Elpis" pitchFamily="50" charset="0"/>
              </a:rPr>
              <a:t>.</a:t>
            </a:r>
          </a:p>
          <a:p>
            <a:pPr>
              <a:buFont typeface="Wingdings" pitchFamily="2" charset="2"/>
              <a:buBlip>
                <a:blip r:embed="rId2"/>
              </a:buBlip>
            </a:pPr>
            <a:r>
              <a:rPr lang="el-GR" dirty="0">
                <a:latin typeface="GFS Elpis" pitchFamily="50" charset="0"/>
              </a:rPr>
              <a:t>Ελεύθερος στίχος.</a:t>
            </a:r>
          </a:p>
          <a:p>
            <a:pPr algn="ctr">
              <a:buFont typeface="Wingdings" pitchFamily="2" charset="2"/>
              <a:buNone/>
            </a:pPr>
            <a:endParaRPr lang="el-GR" b="1" u="sng" dirty="0">
              <a:latin typeface="GFS Elpis" pitchFamily="50" charset="0"/>
            </a:endParaRPr>
          </a:p>
        </p:txBody>
      </p:sp>
      <p:sp>
        <p:nvSpPr>
          <p:cNvPr id="6" name="Θέση αριθμού διαφάνειας 5"/>
          <p:cNvSpPr>
            <a:spLocks noGrp="1"/>
          </p:cNvSpPr>
          <p:nvPr>
            <p:ph type="sldNum" sz="quarter" idx="12"/>
          </p:nvPr>
        </p:nvSpPr>
        <p:spPr/>
        <p:txBody>
          <a:bodyPr/>
          <a:lstStyle/>
          <a:p>
            <a:fld id="{CC50B2BC-F2AF-4E14-BFC9-626AAD82981D}" type="slidenum">
              <a:rPr lang="el-GR"/>
              <a:pPr/>
              <a:t>22</a:t>
            </a:fld>
            <a:endParaRPr lang="el-GR"/>
          </a:p>
        </p:txBody>
      </p:sp>
      <p:pic>
        <p:nvPicPr>
          <p:cNvPr id="63492" name="Picture 4" descr="1neb11b[1]"/>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04048" y="4221088"/>
            <a:ext cx="3888557" cy="248603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p:cNvSpPr>
            <a:spLocks noGrp="1"/>
          </p:cNvSpPr>
          <p:nvPr>
            <p:ph type="sldNum" sz="quarter" idx="12"/>
          </p:nvPr>
        </p:nvSpPr>
        <p:spPr/>
        <p:txBody>
          <a:bodyPr/>
          <a:lstStyle/>
          <a:p>
            <a:fld id="{7291D999-9CCB-492B-99B5-CADC1B12431B}" type="slidenum">
              <a:rPr lang="el-GR" smtClean="0"/>
              <a:pPr/>
              <a:t>23</a:t>
            </a:fld>
            <a:endParaRPr lang="el-GR"/>
          </a:p>
        </p:txBody>
      </p:sp>
      <p:pic>
        <p:nvPicPr>
          <p:cNvPr id="5" name="Εικόνα 4"/>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8206" y="-99392"/>
            <a:ext cx="9127772" cy="7056784"/>
          </a:xfrm>
          <a:prstGeom prst="rect">
            <a:avLst/>
          </a:prstGeom>
        </p:spPr>
      </p:pic>
    </p:spTree>
    <p:extLst>
      <p:ext uri="{BB962C8B-B14F-4D97-AF65-F5344CB8AC3E}">
        <p14:creationId xmlns:p14="http://schemas.microsoft.com/office/powerpoint/2010/main" val="172160934"/>
      </p:ext>
    </p:extLst>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2.bp.blogspot.com/_dufI8qJrZJs/SwMw4NJ0jzI/AAAAAAAABfQ/qfSAGDOhRQc/s1600/%CE%A4%CE%95%CE%A5%CE%9A%CE%A1%CE%9F%CE%A3_TEUKROS.jpg"/>
          <p:cNvPicPr>
            <a:picLocks noChangeAspect="1" noChangeArrowheads="1"/>
          </p:cNvPicPr>
          <p:nvPr/>
        </p:nvPicPr>
        <p:blipFill rotWithShape="1">
          <a:blip r:embed="rId2">
            <a:clrChange>
              <a:clrFrom>
                <a:srgbClr val="FFFFF5"/>
              </a:clrFrom>
              <a:clrTo>
                <a:srgbClr val="FFFFF5">
                  <a:alpha val="0"/>
                </a:srgbClr>
              </a:clrTo>
            </a:clrChange>
            <a:duotone>
              <a:schemeClr val="bg2">
                <a:shade val="45000"/>
                <a:satMod val="135000"/>
              </a:schemeClr>
              <a:prstClr val="white"/>
            </a:duotone>
            <a:extLst>
              <a:ext uri="{28A0092B-C50C-407E-A947-70E740481C1C}">
                <a14:useLocalDpi xmlns:a14="http://schemas.microsoft.com/office/drawing/2010/main" val="0"/>
              </a:ext>
            </a:extLst>
          </a:blip>
          <a:srcRect t="2200"/>
          <a:stretch/>
        </p:blipFill>
        <p:spPr bwMode="auto">
          <a:xfrm>
            <a:off x="3923928" y="174693"/>
            <a:ext cx="5148064" cy="6470170"/>
          </a:xfrm>
          <a:prstGeom prst="rect">
            <a:avLst/>
          </a:prstGeom>
          <a:noFill/>
          <a:extLst>
            <a:ext uri="{909E8E84-426E-40DD-AFC4-6F175D3DCCD1}">
              <a14:hiddenFill xmlns:a14="http://schemas.microsoft.com/office/drawing/2010/main">
                <a:solidFill>
                  <a:srgbClr val="FFFFFF"/>
                </a:solidFill>
              </a14:hiddenFill>
            </a:ext>
          </a:extLst>
        </p:spPr>
      </p:pic>
      <p:sp>
        <p:nvSpPr>
          <p:cNvPr id="51202" name="Rectangle 2"/>
          <p:cNvSpPr>
            <a:spLocks noGrp="1" noChangeArrowheads="1"/>
          </p:cNvSpPr>
          <p:nvPr>
            <p:ph type="title"/>
          </p:nvPr>
        </p:nvSpPr>
        <p:spPr>
          <a:xfrm>
            <a:off x="1331640" y="332656"/>
            <a:ext cx="7010400" cy="1438300"/>
          </a:xfrm>
        </p:spPr>
        <p:txBody>
          <a:bodyPr>
            <a:normAutofit/>
          </a:bodyPr>
          <a:lstStyle/>
          <a:p>
            <a:r>
              <a:rPr lang="el-GR" sz="2000" b="1" dirty="0">
                <a:latin typeface="Devroye Unicode" pitchFamily="2" charset="0"/>
              </a:rPr>
              <a:t>Α’ ΕΝΟΤΗΤΑ </a:t>
            </a:r>
            <a:r>
              <a:rPr lang="el-GR" sz="2000" b="1" dirty="0" smtClean="0">
                <a:latin typeface="Devroye Unicode" pitchFamily="2" charset="0"/>
              </a:rPr>
              <a:t>στίχοι </a:t>
            </a:r>
            <a:r>
              <a:rPr lang="el-GR" sz="2000" b="1" dirty="0">
                <a:latin typeface="Devroye Unicode" pitchFamily="2" charset="0"/>
              </a:rPr>
              <a:t>1 – 8, </a:t>
            </a:r>
            <a:r>
              <a:rPr lang="el-GR" sz="2000" b="1" dirty="0" smtClean="0">
                <a:latin typeface="Devroye Unicode" pitchFamily="2" charset="0"/>
              </a:rPr>
              <a:t/>
            </a:r>
            <a:br>
              <a:rPr lang="el-GR" sz="2000" b="1" dirty="0" smtClean="0">
                <a:latin typeface="Devroye Unicode" pitchFamily="2" charset="0"/>
              </a:rPr>
            </a:br>
            <a:r>
              <a:rPr lang="el-GR" sz="2000" b="1" dirty="0" smtClean="0">
                <a:latin typeface="Devroye Unicode" pitchFamily="2" charset="0"/>
              </a:rPr>
              <a:t/>
            </a:r>
            <a:br>
              <a:rPr lang="el-GR" sz="2000" b="1" dirty="0" smtClean="0">
                <a:latin typeface="Devroye Unicode" pitchFamily="2" charset="0"/>
              </a:rPr>
            </a:br>
            <a:r>
              <a:rPr lang="el-GR" sz="2000" b="1" dirty="0" smtClean="0">
                <a:latin typeface="Devroye Unicode" pitchFamily="2" charset="0"/>
              </a:rPr>
              <a:t>Ο </a:t>
            </a:r>
            <a:r>
              <a:rPr lang="el-GR" sz="2000" b="1" dirty="0">
                <a:latin typeface="Devroye Unicode" pitchFamily="2" charset="0"/>
              </a:rPr>
              <a:t>ΤΕΥΚΡΟΣ ΣΥΝΟΜΙΛΕΙ ΜΕ ΤΟ ΑΗΔΟΝΙ</a:t>
            </a:r>
          </a:p>
        </p:txBody>
      </p:sp>
      <p:sp>
        <p:nvSpPr>
          <p:cNvPr id="51203" name="Rectangle 3"/>
          <p:cNvSpPr>
            <a:spLocks noGrp="1" noChangeArrowheads="1"/>
          </p:cNvSpPr>
          <p:nvPr>
            <p:ph idx="1"/>
          </p:nvPr>
        </p:nvSpPr>
        <p:spPr>
          <a:xfrm>
            <a:off x="251520" y="1988840"/>
            <a:ext cx="8354888" cy="4103688"/>
          </a:xfrm>
        </p:spPr>
        <p:txBody>
          <a:bodyPr>
            <a:noAutofit/>
          </a:bodyPr>
          <a:lstStyle/>
          <a:p>
            <a:pPr algn="just">
              <a:lnSpc>
                <a:spcPct val="150000"/>
              </a:lnSpc>
              <a:buClr>
                <a:schemeClr val="tx2"/>
              </a:buClr>
              <a:buSzTx/>
              <a:buBlip>
                <a:blip r:embed="rId3"/>
              </a:buBlip>
            </a:pPr>
            <a:r>
              <a:rPr lang="el-GR" sz="2400" dirty="0">
                <a:latin typeface="Arno Pro" pitchFamily="18" charset="0"/>
              </a:rPr>
              <a:t>Το αηδόνι είναι το μέσο, η αφορμή, που κάνει τον Τεύκρο - ποιητή να θυμηθεί και να μιλήσει. Μένει άγρυπνος από το κελάηδημα, σ’ αυτόν τον πολύπαθο τόπο και σκέφτεται.</a:t>
            </a:r>
          </a:p>
          <a:p>
            <a:pPr algn="just">
              <a:lnSpc>
                <a:spcPct val="150000"/>
              </a:lnSpc>
              <a:buClr>
                <a:schemeClr val="tx2"/>
              </a:buClr>
              <a:buSzTx/>
              <a:buBlip>
                <a:blip r:embed="rId3"/>
              </a:buBlip>
            </a:pPr>
            <a:r>
              <a:rPr lang="el-GR" sz="2400" dirty="0" smtClean="0">
                <a:latin typeface="Arno Pro" pitchFamily="18" charset="0"/>
              </a:rPr>
              <a:t>Η </a:t>
            </a:r>
            <a:r>
              <a:rPr lang="el-GR" sz="2400" dirty="0">
                <a:latin typeface="Arno Pro" pitchFamily="18" charset="0"/>
              </a:rPr>
              <a:t>μνήμη και τα συναισθήματα κι η αναζήτηση της αλήθειας για την πραγματική αιτία των πολέμων στην Ελλάδα και την Κύπρο, δεν σ’ αφήνουν να ησυχάσεις, γι’ αυτό πρέπει να είσαι άγρυπνος</a:t>
            </a:r>
            <a:r>
              <a:rPr lang="el-GR" sz="2400" dirty="0" smtClean="0">
                <a:latin typeface="Arno Pro" pitchFamily="18" charset="0"/>
              </a:rPr>
              <a:t>.</a:t>
            </a:r>
            <a:endParaRPr lang="el-GR" sz="2400" dirty="0">
              <a:latin typeface="Arno Pro" pitchFamily="18" charset="0"/>
            </a:endParaRPr>
          </a:p>
          <a:p>
            <a:pPr>
              <a:lnSpc>
                <a:spcPct val="80000"/>
              </a:lnSpc>
              <a:buClr>
                <a:schemeClr val="tx2"/>
              </a:buClr>
              <a:buSzTx/>
              <a:buFont typeface="Wingdings" pitchFamily="2" charset="2"/>
              <a:buNone/>
            </a:pPr>
            <a:endParaRPr lang="el-GR" sz="2400" dirty="0">
              <a:latin typeface="Arno Pro" pitchFamily="18" charset="0"/>
            </a:endParaRPr>
          </a:p>
          <a:p>
            <a:pPr>
              <a:lnSpc>
                <a:spcPct val="80000"/>
              </a:lnSpc>
              <a:buClr>
                <a:schemeClr val="tx2"/>
              </a:buClr>
              <a:buSzTx/>
              <a:buFont typeface="Wingdings" pitchFamily="2" charset="2"/>
              <a:buNone/>
            </a:pPr>
            <a:endParaRPr lang="el-GR" sz="1800" b="1" dirty="0">
              <a:effectLst>
                <a:outerShdw blurRad="38100" dist="38100" dir="2700000" algn="tl">
                  <a:srgbClr val="C0C0C0"/>
                </a:outerShdw>
              </a:effectLst>
              <a:latin typeface="Arno Pro" pitchFamily="18" charset="0"/>
            </a:endParaRPr>
          </a:p>
        </p:txBody>
      </p:sp>
      <p:sp>
        <p:nvSpPr>
          <p:cNvPr id="7" name="Θέση αριθμού διαφάνειας 5"/>
          <p:cNvSpPr>
            <a:spLocks noGrp="1"/>
          </p:cNvSpPr>
          <p:nvPr>
            <p:ph type="sldNum" sz="quarter" idx="12"/>
          </p:nvPr>
        </p:nvSpPr>
        <p:spPr/>
        <p:txBody>
          <a:bodyPr/>
          <a:lstStyle/>
          <a:p>
            <a:fld id="{EF3988E6-886A-459A-A388-0C0788A18EE7}" type="slidenum">
              <a:rPr lang="el-GR"/>
              <a:pPr/>
              <a:t>3</a:t>
            </a:fld>
            <a:endParaRPr lang="el-GR"/>
          </a:p>
        </p:txBody>
      </p:sp>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p:cNvSpPr>
            <a:spLocks noGrp="1"/>
          </p:cNvSpPr>
          <p:nvPr>
            <p:ph type="sldNum" sz="quarter" idx="12"/>
          </p:nvPr>
        </p:nvSpPr>
        <p:spPr/>
        <p:txBody>
          <a:bodyPr/>
          <a:lstStyle/>
          <a:p>
            <a:fld id="{2269784C-733C-4D72-B09F-8B9B03C47BB9}" type="slidenum">
              <a:rPr lang="el-GR" smtClean="0"/>
              <a:pPr/>
              <a:t>4</a:t>
            </a:fld>
            <a:endParaRPr lang="el-GR"/>
          </a:p>
        </p:txBody>
      </p:sp>
      <p:pic>
        <p:nvPicPr>
          <p:cNvPr id="2050" name="Picture 2" descr="http://2.bp.blogspot.com/_dufI8qJrZJs/SwMw4NJ0jzI/AAAAAAAABfQ/qfSAGDOhRQc/s1600/%CE%A4%CE%95%CE%A5%CE%9A%CE%A1%CE%9F%CE%A3_TEUKROS.jpg"/>
          <p:cNvPicPr>
            <a:picLocks noChangeAspect="1" noChangeArrowheads="1"/>
          </p:cNvPicPr>
          <p:nvPr/>
        </p:nvPicPr>
        <p:blipFill rotWithShape="1">
          <a:blip r:embed="rId2">
            <a:clrChange>
              <a:clrFrom>
                <a:srgbClr val="FFFFF5"/>
              </a:clrFrom>
              <a:clrTo>
                <a:srgbClr val="FFFFF5">
                  <a:alpha val="0"/>
                </a:srgbClr>
              </a:clrTo>
            </a:clrChange>
            <a:extLst>
              <a:ext uri="{28A0092B-C50C-407E-A947-70E740481C1C}">
                <a14:useLocalDpi xmlns:a14="http://schemas.microsoft.com/office/drawing/2010/main" val="0"/>
              </a:ext>
            </a:extLst>
          </a:blip>
          <a:srcRect t="2200"/>
          <a:stretch/>
        </p:blipFill>
        <p:spPr bwMode="auto">
          <a:xfrm>
            <a:off x="3923928" y="174693"/>
            <a:ext cx="5148064" cy="64701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03213"/>
      </p:ext>
    </p:extLst>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a:xfrm>
            <a:off x="249560" y="1556792"/>
            <a:ext cx="8714928" cy="5112568"/>
          </a:xfrm>
        </p:spPr>
        <p:txBody>
          <a:bodyPr>
            <a:noAutofit/>
          </a:bodyPr>
          <a:lstStyle/>
          <a:p>
            <a:pPr algn="just">
              <a:lnSpc>
                <a:spcPct val="150000"/>
              </a:lnSpc>
              <a:buClr>
                <a:schemeClr val="tx2"/>
              </a:buClr>
              <a:buSzTx/>
              <a:buFont typeface="Wingdings" pitchFamily="2" charset="2"/>
              <a:buNone/>
            </a:pPr>
            <a:r>
              <a:rPr lang="el-GR" sz="2400" dirty="0" smtClean="0">
                <a:latin typeface="Arno Pro" pitchFamily="18" charset="0"/>
              </a:rPr>
              <a:t>Το </a:t>
            </a:r>
            <a:r>
              <a:rPr lang="el-GR" sz="2400" dirty="0">
                <a:latin typeface="Arno Pro" pitchFamily="18" charset="0"/>
              </a:rPr>
              <a:t>φεγγάρι, είναι η αφορμή για να σκεφτεί ο Τεύκρος, πως </a:t>
            </a:r>
            <a:r>
              <a:rPr lang="el-GR" sz="2400" dirty="0" smtClean="0">
                <a:latin typeface="Arno Pro" pitchFamily="18" charset="0"/>
              </a:rPr>
              <a:t>η  πραγματικότητα </a:t>
            </a:r>
            <a:r>
              <a:rPr lang="el-GR" sz="2400" dirty="0">
                <a:latin typeface="Arno Pro" pitchFamily="18" charset="0"/>
              </a:rPr>
              <a:t>είναι θέμα φωτισμού, άρα αφού ο διαφορετικός φωτισμός μεταβάλλει την πραγματικότητα, τότε μεταβάλλεται κι η αλήθεια. Επομένως, </a:t>
            </a:r>
            <a:r>
              <a:rPr lang="el-GR" sz="2400" dirty="0" smtClean="0">
                <a:latin typeface="Arno Pro" pitchFamily="18" charset="0"/>
              </a:rPr>
              <a:t>πού </a:t>
            </a:r>
            <a:r>
              <a:rPr lang="el-GR" sz="2400" dirty="0">
                <a:latin typeface="Arno Pro" pitchFamily="18" charset="0"/>
              </a:rPr>
              <a:t>είναι η αλήθεια, δεν υπάρχει μόνο μία; Το φεγγάρι εδώ, εισάγει και το θέμα του δόλου και της απάτης. Με το πέρασμα του χρόνου η αλήθεια κρύβεται πίσω από τα φαινόμενα.</a:t>
            </a:r>
          </a:p>
          <a:p>
            <a:pPr algn="just">
              <a:lnSpc>
                <a:spcPct val="150000"/>
              </a:lnSpc>
              <a:buClr>
                <a:schemeClr val="tx2"/>
              </a:buClr>
              <a:buSzTx/>
              <a:buFont typeface="Wingdings" pitchFamily="2" charset="2"/>
              <a:buChar char="§"/>
            </a:pPr>
            <a:r>
              <a:rPr lang="el-GR" sz="2400" b="1" dirty="0" smtClean="0">
                <a:latin typeface="Arno Pro" pitchFamily="18" charset="0"/>
              </a:rPr>
              <a:t>Αφροδίτη</a:t>
            </a:r>
            <a:r>
              <a:rPr lang="el-GR" sz="2400" b="1" dirty="0">
                <a:latin typeface="Arno Pro" pitchFamily="18" charset="0"/>
              </a:rPr>
              <a:t>:</a:t>
            </a:r>
            <a:r>
              <a:rPr lang="el-GR" sz="2400" dirty="0">
                <a:latin typeface="Arno Pro" pitchFamily="18" charset="0"/>
              </a:rPr>
              <a:t> Σύμβολο ειρηνικής ζωής.</a:t>
            </a:r>
          </a:p>
          <a:p>
            <a:pPr algn="just">
              <a:lnSpc>
                <a:spcPct val="150000"/>
              </a:lnSpc>
              <a:buClr>
                <a:schemeClr val="tx2"/>
              </a:buClr>
              <a:buSzTx/>
              <a:buFont typeface="Wingdings" pitchFamily="2" charset="2"/>
              <a:buChar char="§"/>
            </a:pPr>
            <a:r>
              <a:rPr lang="el-GR" sz="2400" b="1" dirty="0">
                <a:latin typeface="Arno Pro" pitchFamily="18" charset="0"/>
              </a:rPr>
              <a:t>Αστερισμός του Τοξότη</a:t>
            </a:r>
            <a:r>
              <a:rPr lang="el-GR" sz="2400" dirty="0">
                <a:latin typeface="Arno Pro" pitchFamily="18" charset="0"/>
              </a:rPr>
              <a:t>: Σύμβολο πολέμου.</a:t>
            </a:r>
          </a:p>
          <a:p>
            <a:pPr algn="just">
              <a:lnSpc>
                <a:spcPct val="150000"/>
              </a:lnSpc>
              <a:buClr>
                <a:schemeClr val="tx2"/>
              </a:buClr>
              <a:buSzTx/>
              <a:buFont typeface="Wingdings" pitchFamily="2" charset="2"/>
              <a:buChar char="§"/>
            </a:pPr>
            <a:r>
              <a:rPr lang="el-GR" sz="2400" b="1" dirty="0">
                <a:latin typeface="Arno Pro" pitchFamily="18" charset="0"/>
              </a:rPr>
              <a:t>Αστερισμός του Σκορπιού:</a:t>
            </a:r>
            <a:r>
              <a:rPr lang="el-GR" sz="2400" dirty="0">
                <a:latin typeface="Arno Pro" pitchFamily="18" charset="0"/>
              </a:rPr>
              <a:t> Σύμβολο </a:t>
            </a:r>
            <a:r>
              <a:rPr lang="el-GR" sz="2400" dirty="0" smtClean="0">
                <a:latin typeface="Arno Pro" pitchFamily="18" charset="0"/>
              </a:rPr>
              <a:t>πολέμου</a:t>
            </a:r>
            <a:r>
              <a:rPr lang="el-GR" sz="2400" dirty="0">
                <a:latin typeface="Arno Pro" pitchFamily="18" charset="0"/>
              </a:rPr>
              <a:t>.</a:t>
            </a:r>
          </a:p>
          <a:p>
            <a:pPr algn="just">
              <a:lnSpc>
                <a:spcPct val="150000"/>
              </a:lnSpc>
              <a:buClr>
                <a:schemeClr val="tx2"/>
              </a:buClr>
              <a:buSzTx/>
              <a:buFont typeface="Wingdings" pitchFamily="2" charset="2"/>
              <a:buNone/>
            </a:pPr>
            <a:endParaRPr lang="el-GR" sz="2400" dirty="0">
              <a:latin typeface="Arno Pro" pitchFamily="18" charset="0"/>
            </a:endParaRPr>
          </a:p>
          <a:p>
            <a:pPr algn="just">
              <a:lnSpc>
                <a:spcPct val="150000"/>
              </a:lnSpc>
              <a:buClr>
                <a:schemeClr val="tx2"/>
              </a:buClr>
              <a:buSzTx/>
              <a:buFont typeface="Wingdings" pitchFamily="2" charset="2"/>
              <a:buNone/>
            </a:pPr>
            <a:endParaRPr lang="el-GR" sz="1800" b="1" dirty="0">
              <a:effectLst>
                <a:outerShdw blurRad="38100" dist="38100" dir="2700000" algn="tl">
                  <a:srgbClr val="C0C0C0"/>
                </a:outerShdw>
              </a:effectLst>
              <a:latin typeface="Arno Pro" pitchFamily="18" charset="0"/>
            </a:endParaRPr>
          </a:p>
        </p:txBody>
      </p:sp>
      <p:sp>
        <p:nvSpPr>
          <p:cNvPr id="7" name="Θέση αριθμού διαφάνειας 5"/>
          <p:cNvSpPr>
            <a:spLocks noGrp="1"/>
          </p:cNvSpPr>
          <p:nvPr>
            <p:ph type="sldNum" sz="quarter" idx="12"/>
          </p:nvPr>
        </p:nvSpPr>
        <p:spPr/>
        <p:txBody>
          <a:bodyPr/>
          <a:lstStyle/>
          <a:p>
            <a:fld id="{EF3988E6-886A-459A-A388-0C0788A18EE7}" type="slidenum">
              <a:rPr lang="el-GR"/>
              <a:pPr/>
              <a:t>5</a:t>
            </a:fld>
            <a:endParaRPr lang="el-GR"/>
          </a:p>
        </p:txBody>
      </p:sp>
      <p:sp>
        <p:nvSpPr>
          <p:cNvPr id="5" name="Rectangle 2"/>
          <p:cNvSpPr>
            <a:spLocks noGrp="1" noChangeArrowheads="1"/>
          </p:cNvSpPr>
          <p:nvPr>
            <p:ph type="title"/>
          </p:nvPr>
        </p:nvSpPr>
        <p:spPr>
          <a:xfrm>
            <a:off x="1331640" y="332656"/>
            <a:ext cx="7010400" cy="1438300"/>
          </a:xfrm>
        </p:spPr>
        <p:txBody>
          <a:bodyPr>
            <a:normAutofit/>
          </a:bodyPr>
          <a:lstStyle/>
          <a:p>
            <a:r>
              <a:rPr lang="el-GR" sz="2000" b="1" dirty="0" smtClean="0">
                <a:latin typeface="Devroye Unicode" pitchFamily="2" charset="0"/>
              </a:rPr>
              <a:t>Β’ </a:t>
            </a:r>
            <a:r>
              <a:rPr lang="el-GR" sz="2000" b="1" dirty="0">
                <a:latin typeface="Devroye Unicode" pitchFamily="2" charset="0"/>
              </a:rPr>
              <a:t>ΕΝΟΤΗΤΑ </a:t>
            </a:r>
            <a:r>
              <a:rPr lang="el-GR" sz="2000" b="1" dirty="0" smtClean="0">
                <a:latin typeface="Devroye Unicode" pitchFamily="2" charset="0"/>
              </a:rPr>
              <a:t>στίχοι 9– 22, </a:t>
            </a:r>
            <a:br>
              <a:rPr lang="el-GR" sz="2000" b="1" dirty="0" smtClean="0">
                <a:latin typeface="Devroye Unicode" pitchFamily="2" charset="0"/>
              </a:rPr>
            </a:br>
            <a:r>
              <a:rPr lang="el-GR" sz="2000" b="1" dirty="0" smtClean="0">
                <a:latin typeface="Devroye Unicode" pitchFamily="2" charset="0"/>
              </a:rPr>
              <a:t/>
            </a:r>
            <a:br>
              <a:rPr lang="el-GR" sz="2000" b="1" dirty="0" smtClean="0">
                <a:latin typeface="Devroye Unicode" pitchFamily="2" charset="0"/>
              </a:rPr>
            </a:br>
            <a:r>
              <a:rPr lang="el-GR" sz="2000" b="1" dirty="0" smtClean="0">
                <a:latin typeface="Devroye Unicode" pitchFamily="2" charset="0"/>
              </a:rPr>
              <a:t>ΟΙ ΠΕΡΙΠΛΑΝΗΣΕΙΣ ΤΟΥ ΤΕΥΚΡΟΥ - ΠΟΙΗΤΗ</a:t>
            </a:r>
            <a:endParaRPr lang="el-GR" sz="2000" b="1" dirty="0">
              <a:latin typeface="Devroye Unicode" pitchFamily="2" charset="0"/>
            </a:endParaRPr>
          </a:p>
        </p:txBody>
      </p:sp>
    </p:spTree>
    <p:extLst>
      <p:ext uri="{BB962C8B-B14F-4D97-AF65-F5344CB8AC3E}">
        <p14:creationId xmlns:p14="http://schemas.microsoft.com/office/powerpoint/2010/main" val="3162588696"/>
      </p:ext>
    </p:extLst>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4"/>
          <p:cNvSpPr>
            <a:spLocks noGrp="1" noChangeArrowheads="1"/>
          </p:cNvSpPr>
          <p:nvPr>
            <p:ph type="title"/>
          </p:nvPr>
        </p:nvSpPr>
        <p:spPr>
          <a:xfrm>
            <a:off x="1331640" y="692696"/>
            <a:ext cx="7010400" cy="1368152"/>
          </a:xfrm>
        </p:spPr>
        <p:txBody>
          <a:bodyPr>
            <a:noAutofit/>
          </a:bodyPr>
          <a:lstStyle/>
          <a:p>
            <a:r>
              <a:rPr lang="el-GR" sz="1800" b="1" dirty="0">
                <a:effectLst>
                  <a:outerShdw blurRad="38100" dist="38100" dir="2700000" algn="tl">
                    <a:srgbClr val="C0C0C0"/>
                  </a:outerShdw>
                </a:effectLst>
                <a:latin typeface="Devroye Unicode" pitchFamily="2" charset="0"/>
              </a:rPr>
              <a:t>Γ’ ΕΝΟΤΗΤΑ </a:t>
            </a:r>
            <a:r>
              <a:rPr lang="el-GR" sz="1800" b="1" dirty="0" smtClean="0">
                <a:effectLst>
                  <a:outerShdw blurRad="38100" dist="38100" dir="2700000" algn="tl">
                    <a:srgbClr val="C0C0C0"/>
                  </a:outerShdw>
                </a:effectLst>
                <a:latin typeface="Devroye Unicode" pitchFamily="2" charset="0"/>
              </a:rPr>
              <a:t>στίχοι 23 </a:t>
            </a:r>
            <a:r>
              <a:rPr lang="el-GR" sz="1800" b="1" dirty="0">
                <a:effectLst>
                  <a:outerShdw blurRad="38100" dist="38100" dir="2700000" algn="tl">
                    <a:srgbClr val="C0C0C0"/>
                  </a:outerShdw>
                </a:effectLst>
                <a:latin typeface="Devroye Unicode" pitchFamily="2" charset="0"/>
              </a:rPr>
              <a:t>– </a:t>
            </a:r>
            <a:r>
              <a:rPr lang="el-GR" sz="1800" b="1" dirty="0" smtClean="0">
                <a:effectLst>
                  <a:outerShdw blurRad="38100" dist="38100" dir="2700000" algn="tl">
                    <a:srgbClr val="C0C0C0"/>
                  </a:outerShdw>
                </a:effectLst>
                <a:latin typeface="Devroye Unicode" pitchFamily="2" charset="0"/>
              </a:rPr>
              <a:t>31</a:t>
            </a:r>
            <a:br>
              <a:rPr lang="el-GR" sz="1800" b="1" dirty="0" smtClean="0">
                <a:effectLst>
                  <a:outerShdw blurRad="38100" dist="38100" dir="2700000" algn="tl">
                    <a:srgbClr val="C0C0C0"/>
                  </a:outerShdw>
                </a:effectLst>
                <a:latin typeface="Devroye Unicode" pitchFamily="2" charset="0"/>
              </a:rPr>
            </a:br>
            <a:r>
              <a:rPr lang="el-GR" sz="1800" b="1" dirty="0" smtClean="0">
                <a:effectLst>
                  <a:outerShdw blurRad="38100" dist="38100" dir="2700000" algn="tl">
                    <a:srgbClr val="C0C0C0"/>
                  </a:outerShdw>
                </a:effectLst>
                <a:latin typeface="Devroye Unicode" pitchFamily="2" charset="0"/>
              </a:rPr>
              <a:t/>
            </a:r>
            <a:br>
              <a:rPr lang="el-GR" sz="1800" b="1" dirty="0" smtClean="0">
                <a:effectLst>
                  <a:outerShdw blurRad="38100" dist="38100" dir="2700000" algn="tl">
                    <a:srgbClr val="C0C0C0"/>
                  </a:outerShdw>
                </a:effectLst>
                <a:latin typeface="Devroye Unicode" pitchFamily="2" charset="0"/>
              </a:rPr>
            </a:br>
            <a:r>
              <a:rPr lang="el-GR" sz="1800" b="1" dirty="0" smtClean="0">
                <a:effectLst>
                  <a:outerShdw blurRad="38100" dist="38100" dir="2700000" algn="tl">
                    <a:srgbClr val="C0C0C0"/>
                  </a:outerShdw>
                </a:effectLst>
                <a:latin typeface="Devroye Unicode" pitchFamily="2" charset="0"/>
              </a:rPr>
              <a:t>Ο ΘΡΗΝΟΣ ΤΩΝ ΣΠΑΡΤΙΑΤΙΣΣΩΝ ΚΑΙ ΤΗΣ ΕΛΕΝΗΣ</a:t>
            </a:r>
            <a:endParaRPr lang="el-GR" sz="1800" b="1" dirty="0">
              <a:effectLst>
                <a:outerShdw blurRad="38100" dist="38100" dir="2700000" algn="tl">
                  <a:srgbClr val="C0C0C0"/>
                </a:outerShdw>
              </a:effectLst>
              <a:latin typeface="Devroye Unicode" pitchFamily="2" charset="0"/>
            </a:endParaRPr>
          </a:p>
        </p:txBody>
      </p:sp>
      <p:sp>
        <p:nvSpPr>
          <p:cNvPr id="52229" name="Rectangle 5"/>
          <p:cNvSpPr>
            <a:spLocks noGrp="1" noChangeArrowheads="1"/>
          </p:cNvSpPr>
          <p:nvPr>
            <p:ph idx="1"/>
          </p:nvPr>
        </p:nvSpPr>
        <p:spPr>
          <a:xfrm>
            <a:off x="827584" y="2708920"/>
            <a:ext cx="7704856" cy="2808312"/>
          </a:xfrm>
        </p:spPr>
        <p:txBody>
          <a:bodyPr>
            <a:noAutofit/>
          </a:bodyPr>
          <a:lstStyle/>
          <a:p>
            <a:pPr marL="0" indent="0" algn="ctr">
              <a:lnSpc>
                <a:spcPct val="160000"/>
              </a:lnSpc>
              <a:buSzTx/>
              <a:buNone/>
            </a:pPr>
            <a:r>
              <a:rPr lang="el-GR" sz="2400" b="1" u="sng" dirty="0">
                <a:latin typeface="Arno Pro" pitchFamily="18" charset="0"/>
              </a:rPr>
              <a:t>Σκάμανδρος</a:t>
            </a:r>
            <a:r>
              <a:rPr lang="el-GR" sz="2400" dirty="0">
                <a:latin typeface="Arno Pro" pitchFamily="18" charset="0"/>
              </a:rPr>
              <a:t>: ποταμός της Τροίας. </a:t>
            </a:r>
            <a:endParaRPr lang="el-GR" sz="2400" dirty="0" smtClean="0">
              <a:latin typeface="Arno Pro" pitchFamily="18" charset="0"/>
            </a:endParaRPr>
          </a:p>
          <a:p>
            <a:pPr marL="0" indent="0" algn="ctr">
              <a:lnSpc>
                <a:spcPct val="160000"/>
              </a:lnSpc>
              <a:buSzTx/>
              <a:buNone/>
            </a:pPr>
            <a:r>
              <a:rPr lang="el-GR" sz="2400" dirty="0" smtClean="0">
                <a:latin typeface="Arno Pro" pitchFamily="18" charset="0"/>
              </a:rPr>
              <a:t>Εδώ </a:t>
            </a:r>
            <a:r>
              <a:rPr lang="el-GR" sz="2400" dirty="0">
                <a:latin typeface="Arno Pro" pitchFamily="18" charset="0"/>
              </a:rPr>
              <a:t>όταν μιλάει για τον Σκάμανδρο, εννοεί την Τροία</a:t>
            </a:r>
            <a:r>
              <a:rPr lang="en-US" sz="2400" dirty="0">
                <a:latin typeface="Arno Pro" pitchFamily="18" charset="0"/>
              </a:rPr>
              <a:t> </a:t>
            </a:r>
            <a:endParaRPr lang="el-GR" sz="2400" dirty="0" smtClean="0">
              <a:latin typeface="Arno Pro" pitchFamily="18" charset="0"/>
            </a:endParaRPr>
          </a:p>
          <a:p>
            <a:pPr marL="0" indent="0" algn="ctr">
              <a:lnSpc>
                <a:spcPct val="160000"/>
              </a:lnSpc>
              <a:buSzTx/>
              <a:buNone/>
            </a:pPr>
            <a:r>
              <a:rPr lang="el-GR" sz="2400" dirty="0" smtClean="0">
                <a:latin typeface="Arno Pro" pitchFamily="18" charset="0"/>
              </a:rPr>
              <a:t>αλλά </a:t>
            </a:r>
            <a:r>
              <a:rPr lang="el-GR" sz="2400" dirty="0">
                <a:latin typeface="Arno Pro" pitchFamily="18" charset="0"/>
              </a:rPr>
              <a:t>και τα πεδία μάχης στα οποία σφαγιάστηκαν αθώοι.</a:t>
            </a:r>
          </a:p>
          <a:p>
            <a:pPr algn="ctr">
              <a:lnSpc>
                <a:spcPct val="160000"/>
              </a:lnSpc>
              <a:buSzTx/>
              <a:buFont typeface="Wingdings" pitchFamily="2" charset="2"/>
              <a:buNone/>
            </a:pPr>
            <a:endParaRPr lang="el-GR" sz="2400" dirty="0">
              <a:latin typeface="Arno Pro" pitchFamily="18" charset="0"/>
            </a:endParaRPr>
          </a:p>
          <a:p>
            <a:pPr algn="ctr">
              <a:lnSpc>
                <a:spcPct val="160000"/>
              </a:lnSpc>
              <a:buSzTx/>
              <a:buFont typeface="Wingdings" pitchFamily="2" charset="2"/>
              <a:buNone/>
            </a:pPr>
            <a:endParaRPr lang="el-GR" sz="2400" dirty="0">
              <a:latin typeface="Arno Pro" pitchFamily="18" charset="0"/>
            </a:endParaRPr>
          </a:p>
        </p:txBody>
      </p:sp>
      <p:sp>
        <p:nvSpPr>
          <p:cNvPr id="7" name="Θέση αριθμού διαφάνειας 5"/>
          <p:cNvSpPr>
            <a:spLocks noGrp="1"/>
          </p:cNvSpPr>
          <p:nvPr>
            <p:ph type="sldNum" sz="quarter" idx="12"/>
          </p:nvPr>
        </p:nvSpPr>
        <p:spPr/>
        <p:txBody>
          <a:bodyPr/>
          <a:lstStyle/>
          <a:p>
            <a:fld id="{78E366DA-427F-400C-853A-81CF6BDC867D}" type="slidenum">
              <a:rPr lang="el-GR"/>
              <a:pPr/>
              <a:t>6</a:t>
            </a:fld>
            <a:endParaRPr lang="el-GR"/>
          </a:p>
        </p:txBody>
      </p:sp>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9" name="Rectangle 5"/>
          <p:cNvSpPr>
            <a:spLocks noGrp="1" noChangeArrowheads="1"/>
          </p:cNvSpPr>
          <p:nvPr>
            <p:ph idx="1"/>
          </p:nvPr>
        </p:nvSpPr>
        <p:spPr>
          <a:xfrm>
            <a:off x="251520" y="1412776"/>
            <a:ext cx="8640960" cy="5184576"/>
          </a:xfrm>
        </p:spPr>
        <p:txBody>
          <a:bodyPr>
            <a:noAutofit/>
          </a:bodyPr>
          <a:lstStyle/>
          <a:p>
            <a:pPr algn="just">
              <a:lnSpc>
                <a:spcPct val="150000"/>
              </a:lnSpc>
              <a:buSzTx/>
              <a:buFont typeface="Wingdings" pitchFamily="2" charset="2"/>
              <a:buChar char="§"/>
            </a:pPr>
            <a:r>
              <a:rPr lang="el-GR" sz="2400" dirty="0" smtClean="0">
                <a:latin typeface="Arno Pro" pitchFamily="18" charset="0"/>
              </a:rPr>
              <a:t>Δίνει </a:t>
            </a:r>
            <a:r>
              <a:rPr lang="el-GR" sz="2400" dirty="0">
                <a:latin typeface="Arno Pro" pitchFamily="18" charset="0"/>
              </a:rPr>
              <a:t>έκταση στην περιγραφή της, γιατί θέλει να παρουσιάσει την πραγματική, υλική της υπόσταση, να μας δώσει δηλ. την πραγματική αφορμή του πολέμου. </a:t>
            </a:r>
          </a:p>
          <a:p>
            <a:pPr algn="just">
              <a:lnSpc>
                <a:spcPct val="150000"/>
              </a:lnSpc>
              <a:buSzTx/>
              <a:buFont typeface="Wingdings" pitchFamily="2" charset="2"/>
              <a:buChar char="§"/>
            </a:pPr>
            <a:r>
              <a:rPr lang="el-GR" sz="2400" dirty="0">
                <a:latin typeface="Arno Pro" pitchFamily="18" charset="0"/>
              </a:rPr>
              <a:t>Όπως οι γέροι της Τροίας είπαν όταν είδαν την Ελένη, πως αξίζει ο πόλεμος για μια τέτοια γυναίκα, έτσι κι οι άνθρωποι για κάθε ιδανικό που παρουσιάζεται ως αφορμή, θεωρούν ότι έχει πραγματική αξία.</a:t>
            </a:r>
          </a:p>
          <a:p>
            <a:pPr algn="just">
              <a:lnSpc>
                <a:spcPct val="150000"/>
              </a:lnSpc>
              <a:buSzTx/>
              <a:buFont typeface="Wingdings" pitchFamily="2" charset="2"/>
              <a:buChar char="§"/>
            </a:pPr>
            <a:r>
              <a:rPr lang="el-GR" sz="2400" dirty="0">
                <a:latin typeface="Arno Pro" pitchFamily="18" charset="0"/>
              </a:rPr>
              <a:t>Το ιδανικό αυτό κάποτε παραμερίζεται, </a:t>
            </a:r>
            <a:r>
              <a:rPr lang="el-GR" sz="2400" dirty="0" smtClean="0">
                <a:latin typeface="Arno Pro" pitchFamily="18" charset="0"/>
              </a:rPr>
              <a:t>κι </a:t>
            </a:r>
            <a:r>
              <a:rPr lang="el-GR" sz="2400" dirty="0">
                <a:latin typeface="Arno Pro" pitchFamily="18" charset="0"/>
              </a:rPr>
              <a:t>οι άνθρωποι πολεμούν πια άδικα, </a:t>
            </a:r>
            <a:r>
              <a:rPr lang="el-GR" sz="2400" dirty="0" smtClean="0">
                <a:latin typeface="Arno Pro" pitchFamily="18" charset="0"/>
              </a:rPr>
              <a:t>για </a:t>
            </a:r>
            <a:r>
              <a:rPr lang="el-GR" sz="2400" dirty="0">
                <a:latin typeface="Arno Pro" pitchFamily="18" charset="0"/>
              </a:rPr>
              <a:t>ένα πουκάμισο αδειανό, όπως τον </a:t>
            </a:r>
            <a:r>
              <a:rPr lang="el-GR" sz="2400" dirty="0" err="1" smtClean="0">
                <a:latin typeface="Arno Pro" pitchFamily="18" charset="0"/>
              </a:rPr>
              <a:t>Πάρι</a:t>
            </a:r>
            <a:r>
              <a:rPr lang="el-GR" sz="2400" dirty="0" smtClean="0">
                <a:latin typeface="Arno Pro" pitchFamily="18" charset="0"/>
              </a:rPr>
              <a:t>, ενώ </a:t>
            </a:r>
            <a:r>
              <a:rPr lang="el-GR" sz="2400" dirty="0">
                <a:latin typeface="Arno Pro" pitchFamily="18" charset="0"/>
              </a:rPr>
              <a:t>η Ελένη, η πραγματική αφορμή, </a:t>
            </a:r>
            <a:r>
              <a:rPr lang="el-GR" sz="2400" dirty="0" smtClean="0">
                <a:latin typeface="Arno Pro" pitchFamily="18" charset="0"/>
              </a:rPr>
              <a:t>βρίσκεται </a:t>
            </a:r>
            <a:r>
              <a:rPr lang="el-GR" sz="2400" dirty="0">
                <a:latin typeface="Arno Pro" pitchFamily="18" charset="0"/>
              </a:rPr>
              <a:t>αλλού.</a:t>
            </a:r>
          </a:p>
        </p:txBody>
      </p:sp>
      <p:sp>
        <p:nvSpPr>
          <p:cNvPr id="7" name="Θέση αριθμού διαφάνειας 5"/>
          <p:cNvSpPr>
            <a:spLocks noGrp="1"/>
          </p:cNvSpPr>
          <p:nvPr>
            <p:ph type="sldNum" sz="quarter" idx="12"/>
          </p:nvPr>
        </p:nvSpPr>
        <p:spPr/>
        <p:txBody>
          <a:bodyPr/>
          <a:lstStyle/>
          <a:p>
            <a:fld id="{78E366DA-427F-400C-853A-81CF6BDC867D}" type="slidenum">
              <a:rPr lang="el-GR"/>
              <a:pPr/>
              <a:t>7</a:t>
            </a:fld>
            <a:endParaRPr lang="el-GR"/>
          </a:p>
        </p:txBody>
      </p:sp>
      <p:sp>
        <p:nvSpPr>
          <p:cNvPr id="3" name="Ορθογώνιο 2"/>
          <p:cNvSpPr/>
          <p:nvPr/>
        </p:nvSpPr>
        <p:spPr>
          <a:xfrm>
            <a:off x="1357312" y="565399"/>
            <a:ext cx="7175127" cy="881780"/>
          </a:xfrm>
          <a:prstGeom prst="rect">
            <a:avLst/>
          </a:prstGeom>
        </p:spPr>
        <p:txBody>
          <a:bodyPr wrap="square">
            <a:spAutoFit/>
          </a:bodyPr>
          <a:lstStyle/>
          <a:p>
            <a:pPr marL="342900" lvl="0" indent="-342900" algn="ctr" fontAlgn="auto">
              <a:lnSpc>
                <a:spcPct val="80000"/>
              </a:lnSpc>
              <a:spcBef>
                <a:spcPct val="20000"/>
              </a:spcBef>
              <a:spcAft>
                <a:spcPts val="0"/>
              </a:spcAft>
            </a:pPr>
            <a:r>
              <a:rPr lang="el-GR" b="1" dirty="0">
                <a:solidFill>
                  <a:prstClr val="black"/>
                </a:solidFill>
                <a:effectLst>
                  <a:outerShdw blurRad="38100" dist="38100" dir="2700000" algn="tl">
                    <a:srgbClr val="C0C0C0"/>
                  </a:outerShdw>
                </a:effectLst>
                <a:latin typeface="Devroye Unicode" pitchFamily="2" charset="0"/>
              </a:rPr>
              <a:t>Δ’ ΕΝΟΤΗΤΑ </a:t>
            </a:r>
            <a:r>
              <a:rPr lang="el-GR" b="1" dirty="0" smtClean="0">
                <a:solidFill>
                  <a:prstClr val="black"/>
                </a:solidFill>
                <a:effectLst>
                  <a:outerShdw blurRad="38100" dist="38100" dir="2700000" algn="tl">
                    <a:srgbClr val="C0C0C0"/>
                  </a:outerShdw>
                </a:effectLst>
                <a:latin typeface="Devroye Unicode" pitchFamily="2" charset="0"/>
              </a:rPr>
              <a:t>στίχοι 32 </a:t>
            </a:r>
            <a:r>
              <a:rPr lang="el-GR" b="1" dirty="0">
                <a:solidFill>
                  <a:prstClr val="black"/>
                </a:solidFill>
                <a:effectLst>
                  <a:outerShdw blurRad="38100" dist="38100" dir="2700000" algn="tl">
                    <a:srgbClr val="C0C0C0"/>
                  </a:outerShdw>
                </a:effectLst>
                <a:latin typeface="Devroye Unicode" pitchFamily="2" charset="0"/>
              </a:rPr>
              <a:t>– </a:t>
            </a:r>
            <a:r>
              <a:rPr lang="el-GR" b="1" dirty="0" smtClean="0">
                <a:solidFill>
                  <a:prstClr val="black"/>
                </a:solidFill>
                <a:effectLst>
                  <a:outerShdw blurRad="38100" dist="38100" dir="2700000" algn="tl">
                    <a:srgbClr val="C0C0C0"/>
                  </a:outerShdw>
                </a:effectLst>
                <a:latin typeface="Devroye Unicode" pitchFamily="2" charset="0"/>
              </a:rPr>
              <a:t>42</a:t>
            </a:r>
          </a:p>
          <a:p>
            <a:pPr marL="342900" lvl="0" indent="-342900" algn="ctr" fontAlgn="auto">
              <a:lnSpc>
                <a:spcPct val="80000"/>
              </a:lnSpc>
              <a:spcBef>
                <a:spcPct val="20000"/>
              </a:spcBef>
              <a:spcAft>
                <a:spcPts val="0"/>
              </a:spcAft>
            </a:pPr>
            <a:r>
              <a:rPr lang="el-GR" b="1" dirty="0" smtClean="0">
                <a:solidFill>
                  <a:prstClr val="black"/>
                </a:solidFill>
                <a:effectLst>
                  <a:outerShdw blurRad="38100" dist="38100" dir="2700000" algn="tl">
                    <a:srgbClr val="C0C0C0"/>
                  </a:outerShdw>
                </a:effectLst>
                <a:latin typeface="Devroye Unicode" pitchFamily="2" charset="0"/>
              </a:rPr>
              <a:t> </a:t>
            </a:r>
          </a:p>
          <a:p>
            <a:pPr marL="342900" lvl="0" indent="-342900" algn="ctr" fontAlgn="auto">
              <a:lnSpc>
                <a:spcPct val="80000"/>
              </a:lnSpc>
              <a:spcBef>
                <a:spcPct val="20000"/>
              </a:spcBef>
              <a:spcAft>
                <a:spcPts val="0"/>
              </a:spcAft>
            </a:pPr>
            <a:r>
              <a:rPr lang="el-GR" b="1" dirty="0" smtClean="0">
                <a:solidFill>
                  <a:prstClr val="black"/>
                </a:solidFill>
                <a:effectLst>
                  <a:outerShdw blurRad="38100" dist="38100" dir="2700000" algn="tl">
                    <a:srgbClr val="C0C0C0"/>
                  </a:outerShdw>
                </a:effectLst>
                <a:latin typeface="Devroye Unicode" pitchFamily="2" charset="0"/>
              </a:rPr>
              <a:t>Η ΠΕΡΙΓΡΑΦΗ ΤΗΣ ΕΛΕΝΗΣ</a:t>
            </a:r>
            <a:endParaRPr lang="el-GR" b="1" dirty="0">
              <a:solidFill>
                <a:prstClr val="black"/>
              </a:solidFill>
              <a:effectLst>
                <a:outerShdw blurRad="38100" dist="38100" dir="2700000" algn="tl">
                  <a:srgbClr val="C0C0C0"/>
                </a:outerShdw>
              </a:effectLst>
              <a:latin typeface="Devroye Unicode" pitchFamily="2" charset="0"/>
            </a:endParaRPr>
          </a:p>
        </p:txBody>
      </p:sp>
    </p:spTree>
    <p:extLst>
      <p:ext uri="{BB962C8B-B14F-4D97-AF65-F5344CB8AC3E}">
        <p14:creationId xmlns:p14="http://schemas.microsoft.com/office/powerpoint/2010/main" val="4128834648"/>
      </p:ext>
    </p:extLst>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Grp="1" noChangeArrowheads="1"/>
          </p:cNvSpPr>
          <p:nvPr>
            <p:ph type="title"/>
          </p:nvPr>
        </p:nvSpPr>
        <p:spPr>
          <a:xfrm>
            <a:off x="1524000" y="190500"/>
            <a:ext cx="7010400" cy="1366292"/>
          </a:xfrm>
        </p:spPr>
        <p:txBody>
          <a:bodyPr>
            <a:normAutofit/>
          </a:bodyPr>
          <a:lstStyle/>
          <a:p>
            <a:r>
              <a:rPr lang="el-GR" sz="1800" b="1" dirty="0">
                <a:effectLst>
                  <a:outerShdw blurRad="38100" dist="38100" dir="2700000" algn="tl">
                    <a:srgbClr val="C0C0C0"/>
                  </a:outerShdw>
                </a:effectLst>
                <a:latin typeface="Devroye Unicode" pitchFamily="2" charset="0"/>
              </a:rPr>
              <a:t>Ε’ ΕΝΟΤΗΤΑ  </a:t>
            </a:r>
            <a:r>
              <a:rPr lang="el-GR" sz="1800" b="1" dirty="0" smtClean="0">
                <a:effectLst>
                  <a:outerShdw blurRad="38100" dist="38100" dir="2700000" algn="tl">
                    <a:srgbClr val="C0C0C0"/>
                  </a:outerShdw>
                </a:effectLst>
                <a:latin typeface="Devroye Unicode" pitchFamily="2" charset="0"/>
              </a:rPr>
              <a:t>στίχοι </a:t>
            </a:r>
            <a:r>
              <a:rPr lang="el-GR" sz="1800" b="1" dirty="0">
                <a:effectLst>
                  <a:outerShdw blurRad="38100" dist="38100" dir="2700000" algn="tl">
                    <a:srgbClr val="C0C0C0"/>
                  </a:outerShdw>
                </a:effectLst>
                <a:latin typeface="Devroye Unicode" pitchFamily="2" charset="0"/>
              </a:rPr>
              <a:t>43 – </a:t>
            </a:r>
            <a:r>
              <a:rPr lang="el-GR" sz="1800" b="1" dirty="0" smtClean="0">
                <a:effectLst>
                  <a:outerShdw blurRad="38100" dist="38100" dir="2700000" algn="tl">
                    <a:srgbClr val="C0C0C0"/>
                  </a:outerShdw>
                </a:effectLst>
                <a:latin typeface="Devroye Unicode" pitchFamily="2" charset="0"/>
              </a:rPr>
              <a:t>53</a:t>
            </a:r>
            <a:br>
              <a:rPr lang="el-GR" sz="1800" b="1" dirty="0" smtClean="0">
                <a:effectLst>
                  <a:outerShdw blurRad="38100" dist="38100" dir="2700000" algn="tl">
                    <a:srgbClr val="C0C0C0"/>
                  </a:outerShdw>
                </a:effectLst>
                <a:latin typeface="Devroye Unicode" pitchFamily="2" charset="0"/>
              </a:rPr>
            </a:br>
            <a:r>
              <a:rPr lang="el-GR" sz="1800" b="1" dirty="0" smtClean="0">
                <a:effectLst>
                  <a:outerShdw blurRad="38100" dist="38100" dir="2700000" algn="tl">
                    <a:srgbClr val="C0C0C0"/>
                  </a:outerShdw>
                </a:effectLst>
                <a:latin typeface="Devroye Unicode" pitchFamily="2" charset="0"/>
              </a:rPr>
              <a:t/>
            </a:r>
            <a:br>
              <a:rPr lang="el-GR" sz="1800" b="1" dirty="0" smtClean="0">
                <a:effectLst>
                  <a:outerShdw blurRad="38100" dist="38100" dir="2700000" algn="tl">
                    <a:srgbClr val="C0C0C0"/>
                  </a:outerShdw>
                </a:effectLst>
                <a:latin typeface="Devroye Unicode" pitchFamily="2" charset="0"/>
              </a:rPr>
            </a:br>
            <a:r>
              <a:rPr lang="el-GR" sz="1800" b="1" dirty="0" smtClean="0">
                <a:effectLst>
                  <a:outerShdw blurRad="38100" dist="38100" dir="2700000" algn="tl">
                    <a:srgbClr val="C0C0C0"/>
                  </a:outerShdw>
                </a:effectLst>
                <a:latin typeface="Devroye Unicode" pitchFamily="2" charset="0"/>
              </a:rPr>
              <a:t> Ο ΠΟΝΟΣ ΚΥΡΙΕΥΕΙ ΤΗΝ ΕΛΛΑΔΑ</a:t>
            </a:r>
            <a:endParaRPr lang="el-GR" sz="1800" b="1" dirty="0">
              <a:effectLst>
                <a:outerShdw blurRad="38100" dist="38100" dir="2700000" algn="tl">
                  <a:srgbClr val="C0C0C0"/>
                </a:outerShdw>
              </a:effectLst>
              <a:latin typeface="Devroye Unicode" pitchFamily="2" charset="0"/>
            </a:endParaRPr>
          </a:p>
        </p:txBody>
      </p:sp>
      <p:sp>
        <p:nvSpPr>
          <p:cNvPr id="54278" name="Rectangle 6"/>
          <p:cNvSpPr>
            <a:spLocks noGrp="1" noChangeArrowheads="1"/>
          </p:cNvSpPr>
          <p:nvPr>
            <p:ph idx="1"/>
          </p:nvPr>
        </p:nvSpPr>
        <p:spPr>
          <a:xfrm>
            <a:off x="971600" y="1844824"/>
            <a:ext cx="7344816" cy="3096344"/>
          </a:xfrm>
        </p:spPr>
        <p:txBody>
          <a:bodyPr>
            <a:noAutofit/>
          </a:bodyPr>
          <a:lstStyle/>
          <a:p>
            <a:pPr algn="just"/>
            <a:r>
              <a:rPr lang="el-GR" sz="2400" b="1" dirty="0">
                <a:latin typeface="Arno Pro" pitchFamily="18" charset="0"/>
              </a:rPr>
              <a:t>Στίχος 43:</a:t>
            </a:r>
            <a:r>
              <a:rPr lang="el-GR" sz="2400" dirty="0">
                <a:latin typeface="Arno Pro" pitchFamily="18" charset="0"/>
              </a:rPr>
              <a:t> Είχε πέσει μεγάλος πόνος στην Ελλάδα λόγω του Β’ Παγκόσμιου Πολέμου και της Μικρασιατικής καταστροφής</a:t>
            </a:r>
            <a:r>
              <a:rPr lang="el-GR" sz="2400" dirty="0" smtClean="0">
                <a:latin typeface="Arno Pro" pitchFamily="18" charset="0"/>
              </a:rPr>
              <a:t>.</a:t>
            </a:r>
          </a:p>
          <a:p>
            <a:pPr marL="0" indent="0" algn="just">
              <a:buNone/>
            </a:pPr>
            <a:endParaRPr lang="el-GR" sz="2400" dirty="0">
              <a:latin typeface="Arno Pro" pitchFamily="18" charset="0"/>
            </a:endParaRPr>
          </a:p>
          <a:p>
            <a:pPr algn="just"/>
            <a:r>
              <a:rPr lang="el-GR" sz="2400" b="1" dirty="0">
                <a:latin typeface="Arno Pro" pitchFamily="18" charset="0"/>
              </a:rPr>
              <a:t>Στίχος 51:</a:t>
            </a:r>
            <a:r>
              <a:rPr lang="el-GR" sz="2400" dirty="0">
                <a:latin typeface="Arno Pro" pitchFamily="18" charset="0"/>
              </a:rPr>
              <a:t> Ο αδερφός για τον Τεύκρο είναι ο Αίαντας, για τον ποιητή οι Έλληνες</a:t>
            </a:r>
            <a:r>
              <a:rPr lang="el-GR" sz="2400" dirty="0" smtClean="0">
                <a:latin typeface="Arno Pro" pitchFamily="18" charset="0"/>
              </a:rPr>
              <a:t>.</a:t>
            </a:r>
            <a:endParaRPr lang="el-GR" sz="2400" dirty="0">
              <a:latin typeface="Arno Pro" pitchFamily="18" charset="0"/>
            </a:endParaRPr>
          </a:p>
        </p:txBody>
      </p:sp>
      <p:sp>
        <p:nvSpPr>
          <p:cNvPr id="8" name="Θέση αριθμού διαφάνειας 5"/>
          <p:cNvSpPr>
            <a:spLocks noGrp="1"/>
          </p:cNvSpPr>
          <p:nvPr>
            <p:ph type="sldNum" sz="quarter" idx="12"/>
          </p:nvPr>
        </p:nvSpPr>
        <p:spPr/>
        <p:txBody>
          <a:bodyPr/>
          <a:lstStyle/>
          <a:p>
            <a:fld id="{29710531-C40C-4A0C-8268-D8FD3F3360A3}" type="slidenum">
              <a:rPr lang="el-GR"/>
              <a:pPr/>
              <a:t>8</a:t>
            </a:fld>
            <a:endParaRPr lang="el-GR"/>
          </a:p>
        </p:txBody>
      </p:sp>
    </p:spTree>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8" name="Rectangle 6"/>
          <p:cNvSpPr>
            <a:spLocks noGrp="1" noChangeArrowheads="1"/>
          </p:cNvSpPr>
          <p:nvPr>
            <p:ph idx="1"/>
          </p:nvPr>
        </p:nvSpPr>
        <p:spPr>
          <a:xfrm>
            <a:off x="467544" y="1340768"/>
            <a:ext cx="8354888" cy="5254625"/>
          </a:xfrm>
        </p:spPr>
        <p:txBody>
          <a:bodyPr/>
          <a:lstStyle/>
          <a:p>
            <a:pPr algn="just"/>
            <a:endParaRPr lang="el-GR" sz="1600" dirty="0"/>
          </a:p>
          <a:p>
            <a:pPr algn="just">
              <a:buFont typeface="Wingdings" pitchFamily="2" charset="2"/>
              <a:buNone/>
            </a:pPr>
            <a:endParaRPr lang="el-GR" sz="1600" b="1" i="1" dirty="0">
              <a:effectLst>
                <a:outerShdw blurRad="38100" dist="38100" dir="2700000" algn="tl">
                  <a:srgbClr val="C0C0C0"/>
                </a:outerShdw>
              </a:effectLst>
            </a:endParaRPr>
          </a:p>
          <a:p>
            <a:pPr marL="0" indent="0" algn="ctr">
              <a:buNone/>
            </a:pPr>
            <a:r>
              <a:rPr lang="el-GR" sz="2800" dirty="0">
                <a:latin typeface="Arno Pro" pitchFamily="18" charset="0"/>
              </a:rPr>
              <a:t> </a:t>
            </a:r>
            <a:r>
              <a:rPr lang="el-GR" sz="2800" b="1" dirty="0" smtClean="0">
                <a:latin typeface="Arno Pro" pitchFamily="18" charset="0"/>
              </a:rPr>
              <a:t>Επιμύθιο</a:t>
            </a:r>
            <a:endParaRPr lang="el-GR" sz="2800" dirty="0">
              <a:latin typeface="Arno Pro" pitchFamily="18" charset="0"/>
            </a:endParaRPr>
          </a:p>
          <a:p>
            <a:pPr marL="0" indent="0" algn="ctr">
              <a:buNone/>
            </a:pPr>
            <a:r>
              <a:rPr lang="el-GR" sz="2800" dirty="0" smtClean="0">
                <a:latin typeface="Arno Pro" pitchFamily="18" charset="0"/>
              </a:rPr>
              <a:t>Όπως </a:t>
            </a:r>
            <a:r>
              <a:rPr lang="el-GR" sz="2800" dirty="0">
                <a:latin typeface="Arno Pro" pitchFamily="18" charset="0"/>
              </a:rPr>
              <a:t>ο Τρωικός πόλεμος έγινε για μια Ελένη φάντασμα, </a:t>
            </a:r>
            <a:endParaRPr lang="el-GR" sz="2800" dirty="0" smtClean="0">
              <a:latin typeface="Arno Pro" pitchFamily="18" charset="0"/>
            </a:endParaRPr>
          </a:p>
          <a:p>
            <a:pPr marL="0" indent="0" algn="ctr">
              <a:buNone/>
            </a:pPr>
            <a:r>
              <a:rPr lang="el-GR" sz="2800" dirty="0" smtClean="0">
                <a:latin typeface="Arno Pro" pitchFamily="18" charset="0"/>
              </a:rPr>
              <a:t>έτσι </a:t>
            </a:r>
            <a:r>
              <a:rPr lang="el-GR" sz="2800" dirty="0">
                <a:latin typeface="Arno Pro" pitchFamily="18" charset="0"/>
              </a:rPr>
              <a:t>και κάθε πόλεμος γίνεται για κάποιο ιδανικό φάντασμα. </a:t>
            </a:r>
            <a:endParaRPr lang="el-GR" sz="2800" dirty="0" smtClean="0">
              <a:latin typeface="Arno Pro" pitchFamily="18" charset="0"/>
            </a:endParaRPr>
          </a:p>
          <a:p>
            <a:pPr marL="0" indent="0" algn="ctr">
              <a:buNone/>
            </a:pPr>
            <a:r>
              <a:rPr lang="el-GR" sz="2800" dirty="0" smtClean="0">
                <a:latin typeface="Arno Pro" pitchFamily="18" charset="0"/>
              </a:rPr>
              <a:t>Τελικά </a:t>
            </a:r>
            <a:r>
              <a:rPr lang="el-GR" sz="2800" dirty="0">
                <a:latin typeface="Arno Pro" pitchFamily="18" charset="0"/>
              </a:rPr>
              <a:t>όλοι οι πόλεμοι κοστίζουν τόσο αίμα και θυσίες, </a:t>
            </a:r>
            <a:endParaRPr lang="el-GR" sz="2800" dirty="0" smtClean="0">
              <a:latin typeface="Arno Pro" pitchFamily="18" charset="0"/>
            </a:endParaRPr>
          </a:p>
          <a:p>
            <a:pPr marL="0" indent="0" algn="ctr">
              <a:buNone/>
            </a:pPr>
            <a:r>
              <a:rPr lang="el-GR" sz="2800" dirty="0" smtClean="0">
                <a:latin typeface="Arno Pro" pitchFamily="18" charset="0"/>
              </a:rPr>
              <a:t>αλλά </a:t>
            </a:r>
            <a:r>
              <a:rPr lang="el-GR" sz="2800" dirty="0">
                <a:latin typeface="Arno Pro" pitchFamily="18" charset="0"/>
              </a:rPr>
              <a:t>γίνονται για ένα πουκάμισο αδειανό. </a:t>
            </a:r>
            <a:endParaRPr lang="el-GR" sz="2800" dirty="0" smtClean="0">
              <a:latin typeface="Arno Pro" pitchFamily="18" charset="0"/>
            </a:endParaRPr>
          </a:p>
          <a:p>
            <a:pPr marL="0" indent="0" algn="ctr">
              <a:buNone/>
            </a:pPr>
            <a:r>
              <a:rPr lang="el-GR" sz="2800" dirty="0" smtClean="0">
                <a:latin typeface="Arno Pro" pitchFamily="18" charset="0"/>
              </a:rPr>
              <a:t>Κανείς </a:t>
            </a:r>
            <a:r>
              <a:rPr lang="el-GR" sz="2800" dirty="0">
                <a:latin typeface="Arno Pro" pitchFamily="18" charset="0"/>
              </a:rPr>
              <a:t>δε θα πραγματοποιήσει αυτό το ιδανικό </a:t>
            </a:r>
            <a:endParaRPr lang="el-GR" sz="2800" dirty="0" smtClean="0">
              <a:latin typeface="Arno Pro" pitchFamily="18" charset="0"/>
            </a:endParaRPr>
          </a:p>
          <a:p>
            <a:pPr marL="0" indent="0" algn="ctr">
              <a:buNone/>
            </a:pPr>
            <a:r>
              <a:rPr lang="el-GR" sz="2800" dirty="0" smtClean="0">
                <a:latin typeface="Arno Pro" pitchFamily="18" charset="0"/>
              </a:rPr>
              <a:t>και </a:t>
            </a:r>
            <a:r>
              <a:rPr lang="el-GR" sz="2800" dirty="0">
                <a:latin typeface="Arno Pro" pitchFamily="18" charset="0"/>
              </a:rPr>
              <a:t>οι άνθρωποι θα σκοτώνονται άδικα.</a:t>
            </a:r>
          </a:p>
          <a:p>
            <a:pPr algn="just">
              <a:buFont typeface="Wingdings" pitchFamily="2" charset="2"/>
              <a:buNone/>
            </a:pPr>
            <a:endParaRPr lang="el-GR" sz="1600" dirty="0"/>
          </a:p>
          <a:p>
            <a:endParaRPr lang="el-GR" sz="1600" dirty="0"/>
          </a:p>
          <a:p>
            <a:pPr>
              <a:buFont typeface="Wingdings" pitchFamily="2" charset="2"/>
              <a:buNone/>
            </a:pPr>
            <a:endParaRPr lang="el-GR" sz="1600" dirty="0"/>
          </a:p>
        </p:txBody>
      </p:sp>
      <p:sp>
        <p:nvSpPr>
          <p:cNvPr id="8" name="Θέση αριθμού διαφάνειας 5"/>
          <p:cNvSpPr>
            <a:spLocks noGrp="1"/>
          </p:cNvSpPr>
          <p:nvPr>
            <p:ph type="sldNum" sz="quarter" idx="12"/>
          </p:nvPr>
        </p:nvSpPr>
        <p:spPr/>
        <p:txBody>
          <a:bodyPr/>
          <a:lstStyle/>
          <a:p>
            <a:fld id="{29710531-C40C-4A0C-8268-D8FD3F3360A3}" type="slidenum">
              <a:rPr lang="el-GR"/>
              <a:pPr/>
              <a:t>9</a:t>
            </a:fld>
            <a:endParaRPr lang="el-GR"/>
          </a:p>
        </p:txBody>
      </p:sp>
      <p:sp>
        <p:nvSpPr>
          <p:cNvPr id="3" name="Ορθογώνιο 2"/>
          <p:cNvSpPr/>
          <p:nvPr/>
        </p:nvSpPr>
        <p:spPr>
          <a:xfrm>
            <a:off x="1835696" y="476672"/>
            <a:ext cx="5560218" cy="978729"/>
          </a:xfrm>
          <a:prstGeom prst="rect">
            <a:avLst/>
          </a:prstGeom>
        </p:spPr>
        <p:txBody>
          <a:bodyPr wrap="square">
            <a:spAutoFit/>
          </a:bodyPr>
          <a:lstStyle/>
          <a:p>
            <a:pPr marL="342900" lvl="0" indent="-342900" algn="ctr" fontAlgn="auto">
              <a:lnSpc>
                <a:spcPct val="150000"/>
              </a:lnSpc>
              <a:spcBef>
                <a:spcPct val="20000"/>
              </a:spcBef>
              <a:spcAft>
                <a:spcPts val="0"/>
              </a:spcAft>
            </a:pPr>
            <a:r>
              <a:rPr lang="el-GR" b="1" dirty="0">
                <a:effectLst>
                  <a:outerShdw blurRad="38100" dist="38100" dir="2700000" algn="tl">
                    <a:srgbClr val="C0C0C0"/>
                  </a:outerShdw>
                </a:effectLst>
                <a:latin typeface="Devroye Unicode" pitchFamily="2" charset="0"/>
                <a:ea typeface="+mj-ea"/>
                <a:cs typeface="+mj-cs"/>
              </a:rPr>
              <a:t>ΣΤ’ ΕΝΟΤΗΤΑ </a:t>
            </a:r>
            <a:r>
              <a:rPr lang="el-GR" b="1" dirty="0" smtClean="0">
                <a:effectLst>
                  <a:outerShdw blurRad="38100" dist="38100" dir="2700000" algn="tl">
                    <a:srgbClr val="C0C0C0"/>
                  </a:outerShdw>
                </a:effectLst>
                <a:latin typeface="Devroye Unicode" pitchFamily="2" charset="0"/>
                <a:ea typeface="+mj-ea"/>
                <a:cs typeface="+mj-cs"/>
              </a:rPr>
              <a:t>στίχοι 54 </a:t>
            </a:r>
            <a:r>
              <a:rPr lang="el-GR" b="1" dirty="0">
                <a:effectLst>
                  <a:outerShdw blurRad="38100" dist="38100" dir="2700000" algn="tl">
                    <a:srgbClr val="C0C0C0"/>
                  </a:outerShdw>
                </a:effectLst>
                <a:latin typeface="Devroye Unicode" pitchFamily="2" charset="0"/>
                <a:ea typeface="+mj-ea"/>
                <a:cs typeface="+mj-cs"/>
              </a:rPr>
              <a:t>– </a:t>
            </a:r>
            <a:r>
              <a:rPr lang="el-GR" b="1" dirty="0" smtClean="0">
                <a:effectLst>
                  <a:outerShdw blurRad="38100" dist="38100" dir="2700000" algn="tl">
                    <a:srgbClr val="C0C0C0"/>
                  </a:outerShdw>
                </a:effectLst>
                <a:latin typeface="Devroye Unicode" pitchFamily="2" charset="0"/>
                <a:ea typeface="+mj-ea"/>
                <a:cs typeface="+mj-cs"/>
              </a:rPr>
              <a:t>68</a:t>
            </a:r>
          </a:p>
          <a:p>
            <a:pPr marL="342900" lvl="0" indent="-342900" algn="ctr" fontAlgn="auto">
              <a:lnSpc>
                <a:spcPct val="150000"/>
              </a:lnSpc>
              <a:spcBef>
                <a:spcPct val="20000"/>
              </a:spcBef>
              <a:spcAft>
                <a:spcPts val="0"/>
              </a:spcAft>
            </a:pPr>
            <a:r>
              <a:rPr lang="el-GR" b="1" dirty="0" smtClean="0">
                <a:effectLst>
                  <a:outerShdw blurRad="38100" dist="38100" dir="2700000" algn="tl">
                    <a:srgbClr val="C0C0C0"/>
                  </a:outerShdw>
                </a:effectLst>
                <a:latin typeface="Devroye Unicode" pitchFamily="2" charset="0"/>
                <a:ea typeface="+mj-ea"/>
                <a:cs typeface="+mj-cs"/>
              </a:rPr>
              <a:t> ΤΑ ΕΡΩΤΗΜΑΤΑ ΤΟΥ ΠΟΙΗΤΗ</a:t>
            </a:r>
            <a:endParaRPr lang="el-GR" b="1" dirty="0">
              <a:effectLst>
                <a:outerShdw blurRad="38100" dist="38100" dir="2700000" algn="tl">
                  <a:srgbClr val="C0C0C0"/>
                </a:outerShdw>
              </a:effectLst>
              <a:latin typeface="Devroye Unicode" pitchFamily="2" charset="0"/>
              <a:ea typeface="+mj-ea"/>
              <a:cs typeface="+mj-cs"/>
            </a:endParaRPr>
          </a:p>
        </p:txBody>
      </p:sp>
    </p:spTree>
    <p:extLst>
      <p:ext uri="{BB962C8B-B14F-4D97-AF65-F5344CB8AC3E}">
        <p14:creationId xmlns:p14="http://schemas.microsoft.com/office/powerpoint/2010/main" val="1049597734"/>
      </p:ext>
    </p:extLst>
  </p:cSld>
  <p:clrMapOvr>
    <a:masterClrMapping/>
  </p:clrMapOvr>
  <p:transition spd="med">
    <p:fade thruBlk="1"/>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597</TotalTime>
  <Words>1270</Words>
  <Application>Microsoft Office PowerPoint</Application>
  <PresentationFormat>On-screen Show (4:3)</PresentationFormat>
  <Paragraphs>134</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Θέμα του Office</vt:lpstr>
      <vt:lpstr>PowerPoint Presentation</vt:lpstr>
      <vt:lpstr>ΛΙΓΑ  ΠΡΑΓΜΑΤΑ ΠΟΥ ΠΡΕΠΕΙ ΝΑ ΘΥΜΑΣΤΕ  ΓΙΑ ΝΑ ΚΑΤΑΝΟΗΣΕΤΕ ΤΟ ΠΟΙΗΜΑ</vt:lpstr>
      <vt:lpstr>Α’ ΕΝΟΤΗΤΑ στίχοι 1 – 8,   Ο ΤΕΥΚΡΟΣ ΣΥΝΟΜΙΛΕΙ ΜΕ ΤΟ ΑΗΔΟΝΙ</vt:lpstr>
      <vt:lpstr>PowerPoint Presentation</vt:lpstr>
      <vt:lpstr>Β’ ΕΝΟΤΗΤΑ στίχοι 9– 22,   ΟΙ ΠΕΡΙΠΛΑΝΗΣΕΙΣ ΤΟΥ ΤΕΥΚΡΟΥ - ΠΟΙΗΤΗ</vt:lpstr>
      <vt:lpstr>Γ’ ΕΝΟΤΗΤΑ στίχοι 23 – 31  Ο ΘΡΗΝΟΣ ΤΩΝ ΣΠΑΡΤΙΑΤΙΣΣΩΝ ΚΑΙ ΤΗΣ ΕΛΕΝΗΣ</vt:lpstr>
      <vt:lpstr>PowerPoint Presentation</vt:lpstr>
      <vt:lpstr>Ε’ ΕΝΟΤΗΤΑ  στίχοι 43 – 53   Ο ΠΟΝΟΣ ΚΥΡΙΕΥΕΙ ΤΗΝ ΕΛΛΑΔΑ</vt:lpstr>
      <vt:lpstr>PowerPoint Presentation</vt:lpstr>
      <vt:lpstr>ΠΡΟΒΛΗΜΑΤΙΣΜΟΙ  ΠΟΙΗΤΗ</vt:lpstr>
      <vt:lpstr>PowerPoint Presentation</vt:lpstr>
      <vt:lpstr>PowerPoint Presentation</vt:lpstr>
      <vt:lpstr>ΓΛΩΣΣΑ - ΥΦΟΣ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Individual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Medea Anastasiou</dc:creator>
  <cp:lastModifiedBy>medea</cp:lastModifiedBy>
  <cp:revision>58</cp:revision>
  <dcterms:created xsi:type="dcterms:W3CDTF">2008-01-03T14:07:16Z</dcterms:created>
  <dcterms:modified xsi:type="dcterms:W3CDTF">2014-01-27T20:34:34Z</dcterms:modified>
</cp:coreProperties>
</file>